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5"/>
  </p:notesMasterIdLst>
  <p:sldIdLst>
    <p:sldId id="264" r:id="rId2"/>
    <p:sldId id="374" r:id="rId3"/>
    <p:sldId id="434" r:id="rId4"/>
    <p:sldId id="265" r:id="rId5"/>
    <p:sldId id="397" r:id="rId6"/>
    <p:sldId id="266" r:id="rId7"/>
    <p:sldId id="394" r:id="rId8"/>
    <p:sldId id="393" r:id="rId9"/>
    <p:sldId id="375" r:id="rId10"/>
    <p:sldId id="396" r:id="rId11"/>
    <p:sldId id="391" r:id="rId12"/>
    <p:sldId id="398" r:id="rId13"/>
    <p:sldId id="399" r:id="rId14"/>
    <p:sldId id="400" r:id="rId15"/>
    <p:sldId id="401" r:id="rId16"/>
    <p:sldId id="402" r:id="rId17"/>
    <p:sldId id="403" r:id="rId18"/>
    <p:sldId id="404" r:id="rId19"/>
    <p:sldId id="428" r:id="rId20"/>
    <p:sldId id="406" r:id="rId21"/>
    <p:sldId id="427" r:id="rId22"/>
    <p:sldId id="414" r:id="rId23"/>
    <p:sldId id="408" r:id="rId24"/>
    <p:sldId id="409" r:id="rId25"/>
    <p:sldId id="410" r:id="rId26"/>
    <p:sldId id="413" r:id="rId27"/>
    <p:sldId id="390" r:id="rId28"/>
    <p:sldId id="376" r:id="rId29"/>
    <p:sldId id="429" r:id="rId30"/>
    <p:sldId id="412" r:id="rId31"/>
    <p:sldId id="288" r:id="rId32"/>
    <p:sldId id="290" r:id="rId33"/>
    <p:sldId id="283" r:id="rId34"/>
    <p:sldId id="416" r:id="rId35"/>
    <p:sldId id="417" r:id="rId36"/>
    <p:sldId id="418" r:id="rId37"/>
    <p:sldId id="419" r:id="rId38"/>
    <p:sldId id="420" r:id="rId39"/>
    <p:sldId id="421" r:id="rId40"/>
    <p:sldId id="422" r:id="rId41"/>
    <p:sldId id="423" r:id="rId42"/>
    <p:sldId id="395" r:id="rId43"/>
    <p:sldId id="377" r:id="rId44"/>
    <p:sldId id="430" r:id="rId45"/>
    <p:sldId id="378" r:id="rId46"/>
    <p:sldId id="287" r:id="rId47"/>
    <p:sldId id="379" r:id="rId48"/>
    <p:sldId id="384" r:id="rId49"/>
    <p:sldId id="437" r:id="rId50"/>
    <p:sldId id="380" r:id="rId51"/>
    <p:sldId id="381" r:id="rId52"/>
    <p:sldId id="382" r:id="rId53"/>
    <p:sldId id="383" r:id="rId54"/>
    <p:sldId id="385" r:id="rId55"/>
    <p:sldId id="431" r:id="rId56"/>
    <p:sldId id="432" r:id="rId57"/>
    <p:sldId id="389" r:id="rId58"/>
    <p:sldId id="433" r:id="rId59"/>
    <p:sldId id="332" r:id="rId60"/>
    <p:sldId id="386" r:id="rId61"/>
    <p:sldId id="333" r:id="rId62"/>
    <p:sldId id="388" r:id="rId63"/>
    <p:sldId id="335" r:id="rId64"/>
    <p:sldId id="336" r:id="rId65"/>
    <p:sldId id="387" r:id="rId66"/>
    <p:sldId id="338" r:id="rId67"/>
    <p:sldId id="341" r:id="rId68"/>
    <p:sldId id="342" r:id="rId69"/>
    <p:sldId id="343" r:id="rId70"/>
    <p:sldId id="344" r:id="rId71"/>
    <p:sldId id="369" r:id="rId72"/>
    <p:sldId id="436" r:id="rId73"/>
    <p:sldId id="367" r:id="rId7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17" autoAdjust="0"/>
    <p:restoredTop sz="86410"/>
  </p:normalViewPr>
  <p:slideViewPr>
    <p:cSldViewPr>
      <p:cViewPr varScale="1">
        <p:scale>
          <a:sx n="144" d="100"/>
          <a:sy n="144" d="100"/>
        </p:scale>
        <p:origin x="516" y="120"/>
      </p:cViewPr>
      <p:guideLst>
        <p:guide orient="horz" pos="2160"/>
        <p:guide pos="2880"/>
      </p:guideLst>
    </p:cSldViewPr>
  </p:slideViewPr>
  <p:outlineViewPr>
    <p:cViewPr>
      <p:scale>
        <a:sx n="33" d="100"/>
        <a:sy n="33" d="100"/>
      </p:scale>
      <p:origin x="0" y="-1942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
      <c:hPercent val="68"/>
      <c:rotY val="44"/>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592505854800937"/>
          <c:y val="7.1090047393364927E-2"/>
          <c:w val="0.58548009367681497"/>
          <c:h val="0.51184834123222744"/>
        </c:manualLayout>
      </c:layout>
      <c:bar3DChart>
        <c:barDir val="col"/>
        <c:grouping val="clustered"/>
        <c:varyColors val="0"/>
        <c:ser>
          <c:idx val="0"/>
          <c:order val="0"/>
          <c:tx>
            <c:strRef>
              <c:f>Sheet1!$A$2</c:f>
              <c:strCache>
                <c:ptCount val="1"/>
                <c:pt idx="0">
                  <c:v>Felt (1 layer)</c:v>
                </c:pt>
              </c:strCache>
            </c:strRef>
          </c:tx>
          <c:spPr>
            <a:solidFill>
              <a:schemeClr val="accent1"/>
            </a:solidFill>
            <a:ln w="14111">
              <a:solidFill>
                <a:schemeClr val="tx1"/>
              </a:solidFill>
              <a:prstDash val="solid"/>
            </a:ln>
          </c:spPr>
          <c:invertIfNegative val="0"/>
          <c:cat>
            <c:strRef>
              <c:f>Sheet1!$B$1:$E$1</c:f>
              <c:strCache>
                <c:ptCount val="1"/>
                <c:pt idx="0">
                  <c:v>Water Resistance Under Pressure (Pa)</c:v>
                </c:pt>
              </c:strCache>
            </c:strRef>
          </c:cat>
          <c:val>
            <c:numRef>
              <c:f>Sheet1!$B$2:$E$2</c:f>
              <c:numCache>
                <c:formatCode>General</c:formatCode>
                <c:ptCount val="4"/>
                <c:pt idx="0">
                  <c:v>5998</c:v>
                </c:pt>
              </c:numCache>
            </c:numRef>
          </c:val>
        </c:ser>
        <c:ser>
          <c:idx val="1"/>
          <c:order val="1"/>
          <c:tx>
            <c:strRef>
              <c:f>Sheet1!$A$3</c:f>
              <c:strCache>
                <c:ptCount val="1"/>
                <c:pt idx="0">
                  <c:v>Felt (2 layer)</c:v>
                </c:pt>
              </c:strCache>
            </c:strRef>
          </c:tx>
          <c:spPr>
            <a:solidFill>
              <a:schemeClr val="accent2"/>
            </a:solidFill>
            <a:ln w="14111">
              <a:solidFill>
                <a:schemeClr val="tx1"/>
              </a:solidFill>
              <a:prstDash val="solid"/>
            </a:ln>
          </c:spPr>
          <c:invertIfNegative val="0"/>
          <c:cat>
            <c:strRef>
              <c:f>Sheet1!$B$1:$E$1</c:f>
              <c:strCache>
                <c:ptCount val="1"/>
                <c:pt idx="0">
                  <c:v>Water Resistance Under Pressure (Pa)</c:v>
                </c:pt>
              </c:strCache>
            </c:strRef>
          </c:cat>
          <c:val>
            <c:numRef>
              <c:f>Sheet1!$B$3:$E$3</c:f>
              <c:numCache>
                <c:formatCode>General</c:formatCode>
                <c:ptCount val="4"/>
                <c:pt idx="0">
                  <c:v>10480</c:v>
                </c:pt>
              </c:numCache>
            </c:numRef>
          </c:val>
        </c:ser>
        <c:ser>
          <c:idx val="2"/>
          <c:order val="2"/>
          <c:tx>
            <c:strRef>
              <c:f>Sheet1!$A$4</c:f>
              <c:strCache>
                <c:ptCount val="1"/>
                <c:pt idx="0">
                  <c:v>Paper (1 layer)</c:v>
                </c:pt>
              </c:strCache>
            </c:strRef>
          </c:tx>
          <c:spPr>
            <a:solidFill>
              <a:schemeClr val="hlink"/>
            </a:solidFill>
            <a:ln w="14111">
              <a:solidFill>
                <a:schemeClr val="tx1"/>
              </a:solidFill>
              <a:prstDash val="solid"/>
            </a:ln>
          </c:spPr>
          <c:invertIfNegative val="0"/>
          <c:cat>
            <c:strRef>
              <c:f>Sheet1!$B$1:$E$1</c:f>
              <c:strCache>
                <c:ptCount val="1"/>
                <c:pt idx="0">
                  <c:v>Water Resistance Under Pressure (Pa)</c:v>
                </c:pt>
              </c:strCache>
            </c:strRef>
          </c:cat>
          <c:val>
            <c:numRef>
              <c:f>Sheet1!$B$4:$E$4</c:f>
              <c:numCache>
                <c:formatCode>General</c:formatCode>
                <c:ptCount val="4"/>
                <c:pt idx="0">
                  <c:v>8894</c:v>
                </c:pt>
              </c:numCache>
            </c:numRef>
          </c:val>
        </c:ser>
        <c:ser>
          <c:idx val="3"/>
          <c:order val="3"/>
          <c:tx>
            <c:strRef>
              <c:f>Sheet1!$A$5</c:f>
              <c:strCache>
                <c:ptCount val="1"/>
                <c:pt idx="0">
                  <c:v>Paper 2 layers</c:v>
                </c:pt>
              </c:strCache>
            </c:strRef>
          </c:tx>
          <c:spPr>
            <a:solidFill>
              <a:schemeClr val="folHlink"/>
            </a:solidFill>
            <a:ln w="14111">
              <a:solidFill>
                <a:schemeClr val="tx1"/>
              </a:solidFill>
              <a:prstDash val="solid"/>
            </a:ln>
          </c:spPr>
          <c:invertIfNegative val="0"/>
          <c:cat>
            <c:strRef>
              <c:f>Sheet1!$B$1:$E$1</c:f>
              <c:strCache>
                <c:ptCount val="1"/>
                <c:pt idx="0">
                  <c:v>Water Resistance Under Pressure (Pa)</c:v>
                </c:pt>
              </c:strCache>
            </c:strRef>
          </c:cat>
          <c:val>
            <c:numRef>
              <c:f>Sheet1!$B$5:$E$5</c:f>
              <c:numCache>
                <c:formatCode>General</c:formatCode>
                <c:ptCount val="4"/>
                <c:pt idx="0">
                  <c:v>12824</c:v>
                </c:pt>
              </c:numCache>
            </c:numRef>
          </c:val>
        </c:ser>
        <c:ser>
          <c:idx val="4"/>
          <c:order val="4"/>
          <c:tx>
            <c:strRef>
              <c:f>Sheet1!$A$6</c:f>
              <c:strCache>
                <c:ptCount val="1"/>
                <c:pt idx="0">
                  <c:v>Polymer(1 layer)</c:v>
                </c:pt>
              </c:strCache>
            </c:strRef>
          </c:tx>
          <c:spPr>
            <a:solidFill>
              <a:schemeClr val="bg2"/>
            </a:solidFill>
            <a:ln w="14111">
              <a:solidFill>
                <a:schemeClr val="tx1"/>
              </a:solidFill>
              <a:prstDash val="solid"/>
            </a:ln>
          </c:spPr>
          <c:invertIfNegative val="0"/>
          <c:cat>
            <c:strRef>
              <c:f>Sheet1!$B$1:$E$1</c:f>
              <c:strCache>
                <c:ptCount val="1"/>
                <c:pt idx="0">
                  <c:v>Water Resistance Under Pressure (Pa)</c:v>
                </c:pt>
              </c:strCache>
            </c:strRef>
          </c:cat>
          <c:val>
            <c:numRef>
              <c:f>Sheet1!$B$6:$E$6</c:f>
              <c:numCache>
                <c:formatCode>General</c:formatCode>
                <c:ptCount val="4"/>
                <c:pt idx="0">
                  <c:v>24476</c:v>
                </c:pt>
              </c:numCache>
            </c:numRef>
          </c:val>
        </c:ser>
        <c:ser>
          <c:idx val="5"/>
          <c:order val="5"/>
          <c:tx>
            <c:strRef>
              <c:f>Sheet1!$A$7</c:f>
              <c:strCache>
                <c:ptCount val="1"/>
                <c:pt idx="0">
                  <c:v>Polymer(2 layer)</c:v>
                </c:pt>
              </c:strCache>
            </c:strRef>
          </c:tx>
          <c:spPr>
            <a:solidFill>
              <a:schemeClr val="tx2"/>
            </a:solidFill>
            <a:ln w="14111">
              <a:solidFill>
                <a:schemeClr val="tx1"/>
              </a:solidFill>
              <a:prstDash val="solid"/>
            </a:ln>
          </c:spPr>
          <c:invertIfNegative val="0"/>
          <c:cat>
            <c:strRef>
              <c:f>Sheet1!$B$1:$E$1</c:f>
              <c:strCache>
                <c:ptCount val="1"/>
                <c:pt idx="0">
                  <c:v>Water Resistance Under Pressure (Pa)</c:v>
                </c:pt>
              </c:strCache>
            </c:strRef>
          </c:cat>
          <c:val>
            <c:numRef>
              <c:f>Sheet1!$B$7:$E$7</c:f>
              <c:numCache>
                <c:formatCode>General</c:formatCode>
                <c:ptCount val="4"/>
                <c:pt idx="0">
                  <c:v>36818</c:v>
                </c:pt>
              </c:numCache>
            </c:numRef>
          </c:val>
        </c:ser>
        <c:ser>
          <c:idx val="6"/>
          <c:order val="6"/>
          <c:tx>
            <c:strRef>
              <c:f>Sheet1!$A$8</c:f>
              <c:strCache>
                <c:ptCount val="1"/>
                <c:pt idx="0">
                  <c:v>C20 Window</c:v>
                </c:pt>
              </c:strCache>
            </c:strRef>
          </c:tx>
          <c:spPr>
            <a:solidFill>
              <a:srgbClr val="0066CC"/>
            </a:solidFill>
            <a:ln w="14111">
              <a:solidFill>
                <a:schemeClr val="tx1"/>
              </a:solidFill>
              <a:prstDash val="solid"/>
            </a:ln>
          </c:spPr>
          <c:invertIfNegative val="0"/>
          <c:cat>
            <c:strRef>
              <c:f>Sheet1!$B$1:$E$1</c:f>
              <c:strCache>
                <c:ptCount val="1"/>
                <c:pt idx="0">
                  <c:v>Water Resistance Under Pressure (Pa)</c:v>
                </c:pt>
              </c:strCache>
            </c:strRef>
          </c:cat>
          <c:val>
            <c:numRef>
              <c:f>Sheet1!$B$8:$E$8</c:f>
              <c:numCache>
                <c:formatCode>General</c:formatCode>
                <c:ptCount val="4"/>
                <c:pt idx="0">
                  <c:v>144</c:v>
                </c:pt>
              </c:numCache>
            </c:numRef>
          </c:val>
        </c:ser>
        <c:ser>
          <c:idx val="7"/>
          <c:order val="7"/>
          <c:tx>
            <c:strRef>
              <c:f>Sheet1!$A$9</c:f>
              <c:strCache>
                <c:ptCount val="1"/>
                <c:pt idx="0">
                  <c:v>C40 Window</c:v>
                </c:pt>
              </c:strCache>
            </c:strRef>
          </c:tx>
          <c:spPr>
            <a:solidFill>
              <a:srgbClr val="CCCCFF"/>
            </a:solidFill>
            <a:ln w="14111">
              <a:solidFill>
                <a:schemeClr val="tx1"/>
              </a:solidFill>
              <a:prstDash val="solid"/>
            </a:ln>
          </c:spPr>
          <c:invertIfNegative val="0"/>
          <c:cat>
            <c:strRef>
              <c:f>Sheet1!$B$1:$E$1</c:f>
              <c:strCache>
                <c:ptCount val="1"/>
                <c:pt idx="0">
                  <c:v>Water Resistance Under Pressure (Pa)</c:v>
                </c:pt>
              </c:strCache>
            </c:strRef>
          </c:cat>
          <c:val>
            <c:numRef>
              <c:f>Sheet1!$B$9:$E$9</c:f>
              <c:numCache>
                <c:formatCode>General</c:formatCode>
                <c:ptCount val="4"/>
                <c:pt idx="0">
                  <c:v>287</c:v>
                </c:pt>
              </c:numCache>
            </c:numRef>
          </c:val>
        </c:ser>
        <c:dLbls>
          <c:showLegendKey val="0"/>
          <c:showVal val="0"/>
          <c:showCatName val="0"/>
          <c:showSerName val="0"/>
          <c:showPercent val="0"/>
          <c:showBubbleSize val="0"/>
        </c:dLbls>
        <c:gapWidth val="150"/>
        <c:gapDepth val="0"/>
        <c:shape val="box"/>
        <c:axId val="103623680"/>
        <c:axId val="103625472"/>
        <c:axId val="0"/>
      </c:bar3DChart>
      <c:catAx>
        <c:axId val="103623680"/>
        <c:scaling>
          <c:orientation val="minMax"/>
        </c:scaling>
        <c:delete val="0"/>
        <c:axPos val="b"/>
        <c:numFmt formatCode="General" sourceLinked="1"/>
        <c:majorTickMark val="out"/>
        <c:minorTickMark val="none"/>
        <c:tickLblPos val="low"/>
        <c:spPr>
          <a:ln w="3528">
            <a:solidFill>
              <a:schemeClr val="tx1"/>
            </a:solidFill>
            <a:prstDash val="solid"/>
          </a:ln>
        </c:spPr>
        <c:txPr>
          <a:bodyPr rot="0" vert="horz"/>
          <a:lstStyle/>
          <a:p>
            <a:pPr>
              <a:defRPr sz="2000" b="1" i="0" u="none" strike="noStrike" baseline="0">
                <a:solidFill>
                  <a:schemeClr val="tx1"/>
                </a:solidFill>
                <a:latin typeface="Tahoma"/>
                <a:ea typeface="Tahoma"/>
                <a:cs typeface="Tahoma"/>
              </a:defRPr>
            </a:pPr>
            <a:endParaRPr lang="en-US"/>
          </a:p>
        </c:txPr>
        <c:crossAx val="103625472"/>
        <c:crosses val="autoZero"/>
        <c:auto val="1"/>
        <c:lblAlgn val="ctr"/>
        <c:lblOffset val="100"/>
        <c:tickLblSkip val="2"/>
        <c:tickMarkSkip val="1"/>
        <c:noMultiLvlLbl val="0"/>
      </c:catAx>
      <c:valAx>
        <c:axId val="103625472"/>
        <c:scaling>
          <c:orientation val="minMax"/>
        </c:scaling>
        <c:delete val="0"/>
        <c:axPos val="l"/>
        <c:majorGridlines>
          <c:spPr>
            <a:ln w="3528">
              <a:solidFill>
                <a:schemeClr val="tx1"/>
              </a:solidFill>
              <a:prstDash val="solid"/>
            </a:ln>
          </c:spPr>
        </c:majorGridlines>
        <c:numFmt formatCode="General" sourceLinked="1"/>
        <c:majorTickMark val="out"/>
        <c:minorTickMark val="none"/>
        <c:tickLblPos val="nextTo"/>
        <c:spPr>
          <a:ln w="3528">
            <a:solidFill>
              <a:schemeClr val="tx1"/>
            </a:solidFill>
            <a:prstDash val="solid"/>
          </a:ln>
        </c:spPr>
        <c:txPr>
          <a:bodyPr rot="0" vert="horz"/>
          <a:lstStyle/>
          <a:p>
            <a:pPr>
              <a:defRPr sz="2000" b="1" i="0" u="none" strike="noStrike" baseline="0">
                <a:solidFill>
                  <a:schemeClr val="tx1"/>
                </a:solidFill>
                <a:latin typeface="Tahoma"/>
                <a:ea typeface="Tahoma"/>
                <a:cs typeface="Tahoma"/>
              </a:defRPr>
            </a:pPr>
            <a:endParaRPr lang="en-US"/>
          </a:p>
        </c:txPr>
        <c:crossAx val="103623680"/>
        <c:crosses val="autoZero"/>
        <c:crossBetween val="between"/>
      </c:valAx>
      <c:spPr>
        <a:noFill/>
        <a:ln w="28222">
          <a:noFill/>
        </a:ln>
      </c:spPr>
    </c:plotArea>
    <c:legend>
      <c:legendPos val="r"/>
      <c:layout>
        <c:manualLayout>
          <c:xMode val="edge"/>
          <c:yMode val="edge"/>
          <c:x val="0.71662763466042156"/>
          <c:y val="8.2938388625592413E-2"/>
          <c:w val="0.27985948477751754"/>
          <c:h val="0.81753554502369663"/>
        </c:manualLayout>
      </c:layout>
      <c:overlay val="0"/>
      <c:spPr>
        <a:noFill/>
        <a:ln w="3528">
          <a:solidFill>
            <a:schemeClr val="tx1"/>
          </a:solidFill>
          <a:prstDash val="solid"/>
        </a:ln>
      </c:spPr>
      <c:txPr>
        <a:bodyPr/>
        <a:lstStyle/>
        <a:p>
          <a:pPr>
            <a:defRPr sz="1839" b="1" i="0" u="none" strike="noStrike" baseline="0">
              <a:solidFill>
                <a:schemeClr val="tx1"/>
              </a:solidFill>
              <a:latin typeface="Tahoma"/>
              <a:ea typeface="Tahoma"/>
              <a:cs typeface="Tahoma"/>
            </a:defRPr>
          </a:pPr>
          <a:endParaRPr lang="en-US"/>
        </a:p>
      </c:txPr>
    </c:legend>
    <c:plotVisOnly val="1"/>
    <c:dispBlanksAs val="gap"/>
    <c:showDLblsOverMax val="0"/>
  </c:chart>
  <c:spPr>
    <a:noFill/>
    <a:ln>
      <a:noFill/>
    </a:ln>
  </c:spPr>
  <c:txPr>
    <a:bodyPr/>
    <a:lstStyle/>
    <a:p>
      <a:pPr>
        <a:defRPr sz="2000" b="1" i="0" u="none" strike="noStrike" baseline="0">
          <a:solidFill>
            <a:schemeClr val="tx1"/>
          </a:solidFill>
          <a:latin typeface="Tahoma"/>
          <a:ea typeface="Tahoma"/>
          <a:cs typeface="Tahoma"/>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b="1" baseline="0" dirty="0" smtClean="0"/>
          </a:p>
          <a:p>
            <a:pPr>
              <a:defRPr sz="1862" b="0" i="0" u="none" strike="noStrike" kern="1200" spc="0" baseline="0">
                <a:solidFill>
                  <a:schemeClr val="tx1">
                    <a:lumMod val="65000"/>
                    <a:lumOff val="35000"/>
                  </a:schemeClr>
                </a:solidFill>
                <a:latin typeface="+mn-lt"/>
                <a:ea typeface="+mn-ea"/>
                <a:cs typeface="+mn-cs"/>
              </a:defRPr>
            </a:pPr>
            <a:r>
              <a:rPr lang="en-US" b="1" dirty="0" smtClean="0"/>
              <a:t>M.K </a:t>
            </a:r>
            <a:r>
              <a:rPr lang="en-US" b="1" dirty="0" err="1" smtClean="0"/>
              <a:t>Kumarin</a:t>
            </a:r>
            <a:r>
              <a:rPr lang="en-US" b="1" dirty="0" smtClean="0"/>
              <a:t>, J.C. Lackey, N. </a:t>
            </a:r>
            <a:r>
              <a:rPr lang="en-US" b="1" dirty="0" err="1" smtClean="0"/>
              <a:t>Normandin</a:t>
            </a:r>
            <a:r>
              <a:rPr lang="en-US" b="1" dirty="0" smtClean="0"/>
              <a:t> and D. van </a:t>
            </a:r>
            <a:r>
              <a:rPr lang="en-US" b="1" dirty="0" err="1" smtClean="0"/>
              <a:t>Reenan</a:t>
            </a:r>
            <a:r>
              <a:rPr lang="en-US" b="1" dirty="0" smtClean="0"/>
              <a:t>, “Vapor </a:t>
            </a:r>
            <a:r>
              <a:rPr lang="en-US" b="1" dirty="0" err="1" smtClean="0"/>
              <a:t>Permeance</a:t>
            </a:r>
            <a:r>
              <a:rPr lang="en-US" b="1" dirty="0" smtClean="0"/>
              <a:t>, Air </a:t>
            </a:r>
            <a:r>
              <a:rPr lang="en-US" b="1" dirty="0" err="1" smtClean="0"/>
              <a:t>Permeance</a:t>
            </a:r>
            <a:r>
              <a:rPr lang="en-US" b="1" dirty="0" smtClean="0"/>
              <a:t> and Water Absorption Coefficients of Building Membranes, “ NRCCC, 2006</a:t>
            </a:r>
            <a:endParaRPr lang="en-US" b="1" dirty="0"/>
          </a:p>
        </c:rich>
      </c:tx>
      <c:layout>
        <c:manualLayout>
          <c:xMode val="edge"/>
          <c:yMode val="edge"/>
          <c:x val="0.11139265577913871"/>
          <c:y val="1.6836195965366927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10% RH</c:v>
                </c:pt>
              </c:strCache>
            </c:strRef>
          </c:tx>
          <c:spPr>
            <a:solidFill>
              <a:schemeClr val="accent1"/>
            </a:solidFill>
            <a:ln>
              <a:noFill/>
            </a:ln>
            <a:effectLst/>
          </c:spPr>
          <c:invertIfNegative val="0"/>
          <c:cat>
            <c:strRef>
              <c:f>Sheet1!$A$2:$A$8</c:f>
              <c:strCache>
                <c:ptCount val="7"/>
                <c:pt idx="0">
                  <c:v>10 Min-I</c:v>
                </c:pt>
                <c:pt idx="1">
                  <c:v>10 Min-II</c:v>
                </c:pt>
                <c:pt idx="2">
                  <c:v>60 Min-I</c:v>
                </c:pt>
                <c:pt idx="3">
                  <c:v>60 Min-II</c:v>
                </c:pt>
                <c:pt idx="4">
                  <c:v>Felt-I</c:v>
                </c:pt>
                <c:pt idx="5">
                  <c:v>Felt-II</c:v>
                </c:pt>
                <c:pt idx="6">
                  <c:v>Felt-III</c:v>
                </c:pt>
              </c:strCache>
            </c:strRef>
          </c:cat>
          <c:val>
            <c:numRef>
              <c:f>Sheet1!$B$2:$B$8</c:f>
              <c:numCache>
                <c:formatCode>General</c:formatCode>
                <c:ptCount val="7"/>
                <c:pt idx="0">
                  <c:v>3.18</c:v>
                </c:pt>
                <c:pt idx="1">
                  <c:v>2.38</c:v>
                </c:pt>
                <c:pt idx="2">
                  <c:v>28.7</c:v>
                </c:pt>
                <c:pt idx="3">
                  <c:v>15.1</c:v>
                </c:pt>
                <c:pt idx="4">
                  <c:v>0.93</c:v>
                </c:pt>
                <c:pt idx="5">
                  <c:v>0.28000000000000003</c:v>
                </c:pt>
                <c:pt idx="6">
                  <c:v>2.91</c:v>
                </c:pt>
              </c:numCache>
            </c:numRef>
          </c:val>
        </c:ser>
        <c:ser>
          <c:idx val="1"/>
          <c:order val="1"/>
          <c:tx>
            <c:strRef>
              <c:f>Sheet1!$C$1</c:f>
              <c:strCache>
                <c:ptCount val="1"/>
                <c:pt idx="0">
                  <c:v>50% RH</c:v>
                </c:pt>
              </c:strCache>
            </c:strRef>
          </c:tx>
          <c:spPr>
            <a:solidFill>
              <a:schemeClr val="accent2"/>
            </a:solidFill>
            <a:ln>
              <a:noFill/>
            </a:ln>
            <a:effectLst/>
          </c:spPr>
          <c:invertIfNegative val="0"/>
          <c:cat>
            <c:strRef>
              <c:f>Sheet1!$A$2:$A$8</c:f>
              <c:strCache>
                <c:ptCount val="7"/>
                <c:pt idx="0">
                  <c:v>10 Min-I</c:v>
                </c:pt>
                <c:pt idx="1">
                  <c:v>10 Min-II</c:v>
                </c:pt>
                <c:pt idx="2">
                  <c:v>60 Min-I</c:v>
                </c:pt>
                <c:pt idx="3">
                  <c:v>60 Min-II</c:v>
                </c:pt>
                <c:pt idx="4">
                  <c:v>Felt-I</c:v>
                </c:pt>
                <c:pt idx="5">
                  <c:v>Felt-II</c:v>
                </c:pt>
                <c:pt idx="6">
                  <c:v>Felt-III</c:v>
                </c:pt>
              </c:strCache>
            </c:strRef>
          </c:cat>
          <c:val>
            <c:numRef>
              <c:f>Sheet1!$C$2:$C$8</c:f>
              <c:numCache>
                <c:formatCode>General</c:formatCode>
                <c:ptCount val="7"/>
                <c:pt idx="0">
                  <c:v>9.07</c:v>
                </c:pt>
                <c:pt idx="1">
                  <c:v>7.78</c:v>
                </c:pt>
                <c:pt idx="2">
                  <c:v>28.7</c:v>
                </c:pt>
                <c:pt idx="3">
                  <c:v>24.4</c:v>
                </c:pt>
                <c:pt idx="4">
                  <c:v>2.31</c:v>
                </c:pt>
                <c:pt idx="5">
                  <c:v>0.59</c:v>
                </c:pt>
                <c:pt idx="6">
                  <c:v>2.91</c:v>
                </c:pt>
              </c:numCache>
            </c:numRef>
          </c:val>
        </c:ser>
        <c:ser>
          <c:idx val="2"/>
          <c:order val="2"/>
          <c:tx>
            <c:strRef>
              <c:f>Sheet1!$D$1</c:f>
              <c:strCache>
                <c:ptCount val="1"/>
                <c:pt idx="0">
                  <c:v>100% RH</c:v>
                </c:pt>
              </c:strCache>
            </c:strRef>
          </c:tx>
          <c:spPr>
            <a:solidFill>
              <a:schemeClr val="accent3"/>
            </a:solidFill>
            <a:ln>
              <a:noFill/>
            </a:ln>
            <a:effectLst/>
          </c:spPr>
          <c:invertIfNegative val="0"/>
          <c:cat>
            <c:strRef>
              <c:f>Sheet1!$A$2:$A$8</c:f>
              <c:strCache>
                <c:ptCount val="7"/>
                <c:pt idx="0">
                  <c:v>10 Min-I</c:v>
                </c:pt>
                <c:pt idx="1">
                  <c:v>10 Min-II</c:v>
                </c:pt>
                <c:pt idx="2">
                  <c:v>60 Min-I</c:v>
                </c:pt>
                <c:pt idx="3">
                  <c:v>60 Min-II</c:v>
                </c:pt>
                <c:pt idx="4">
                  <c:v>Felt-I</c:v>
                </c:pt>
                <c:pt idx="5">
                  <c:v>Felt-II</c:v>
                </c:pt>
                <c:pt idx="6">
                  <c:v>Felt-III</c:v>
                </c:pt>
              </c:strCache>
            </c:strRef>
          </c:cat>
          <c:val>
            <c:numRef>
              <c:f>Sheet1!$D$2:$D$8</c:f>
              <c:numCache>
                <c:formatCode>General</c:formatCode>
                <c:ptCount val="7"/>
                <c:pt idx="0">
                  <c:v>41.7</c:v>
                </c:pt>
                <c:pt idx="1">
                  <c:v>47.1</c:v>
                </c:pt>
                <c:pt idx="2">
                  <c:v>28.7</c:v>
                </c:pt>
                <c:pt idx="3">
                  <c:v>49.5</c:v>
                </c:pt>
                <c:pt idx="4">
                  <c:v>35</c:v>
                </c:pt>
                <c:pt idx="5">
                  <c:v>40.1</c:v>
                </c:pt>
                <c:pt idx="6">
                  <c:v>31.1</c:v>
                </c:pt>
              </c:numCache>
            </c:numRef>
          </c:val>
        </c:ser>
        <c:dLbls>
          <c:showLegendKey val="0"/>
          <c:showVal val="0"/>
          <c:showCatName val="0"/>
          <c:showSerName val="0"/>
          <c:showPercent val="0"/>
          <c:showBubbleSize val="0"/>
        </c:dLbls>
        <c:gapWidth val="219"/>
        <c:overlap val="-27"/>
        <c:axId val="103084416"/>
        <c:axId val="103085952"/>
      </c:barChart>
      <c:catAx>
        <c:axId val="10308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085952"/>
        <c:crosses val="autoZero"/>
        <c:auto val="1"/>
        <c:lblAlgn val="ctr"/>
        <c:lblOffset val="100"/>
        <c:noMultiLvlLbl val="0"/>
      </c:catAx>
      <c:valAx>
        <c:axId val="10308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084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7.2599531615925056E-2"/>
          <c:y val="5.5913978494623658E-2"/>
          <c:w val="0.75878220140515218"/>
          <c:h val="0.81720430107526887"/>
        </c:manualLayout>
      </c:layout>
      <c:bar3DChart>
        <c:barDir val="col"/>
        <c:grouping val="clustered"/>
        <c:varyColors val="0"/>
        <c:ser>
          <c:idx val="1"/>
          <c:order val="0"/>
          <c:tx>
            <c:strRef>
              <c:f>Sheet1!$A$3</c:f>
              <c:strCache>
                <c:ptCount val="1"/>
                <c:pt idx="0">
                  <c:v>"perms"</c:v>
                </c:pt>
              </c:strCache>
            </c:strRef>
          </c:tx>
          <c:spPr>
            <a:solidFill>
              <a:schemeClr val="accent2"/>
            </a:solidFill>
            <a:ln w="12700">
              <a:solidFill>
                <a:schemeClr val="tx1"/>
              </a:solidFill>
              <a:prstDash val="solid"/>
            </a:ln>
          </c:spPr>
          <c:invertIfNegative val="0"/>
          <c:cat>
            <c:strRef>
              <c:f>Sheet1!$B$1:$Q$1</c:f>
              <c:strCache>
                <c:ptCount val="1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strCache>
            </c:strRef>
          </c:cat>
          <c:val>
            <c:numRef>
              <c:f>Sheet1!$B$3:$Q$3</c:f>
              <c:numCache>
                <c:formatCode>General</c:formatCode>
                <c:ptCount val="16"/>
                <c:pt idx="0">
                  <c:v>13.7</c:v>
                </c:pt>
                <c:pt idx="1">
                  <c:v>58</c:v>
                </c:pt>
                <c:pt idx="2">
                  <c:v>50</c:v>
                </c:pt>
                <c:pt idx="3">
                  <c:v>28</c:v>
                </c:pt>
                <c:pt idx="4">
                  <c:v>54</c:v>
                </c:pt>
                <c:pt idx="5">
                  <c:v>46.6</c:v>
                </c:pt>
                <c:pt idx="6">
                  <c:v>14</c:v>
                </c:pt>
                <c:pt idx="7">
                  <c:v>73</c:v>
                </c:pt>
                <c:pt idx="8">
                  <c:v>105</c:v>
                </c:pt>
                <c:pt idx="9">
                  <c:v>105</c:v>
                </c:pt>
                <c:pt idx="10">
                  <c:v>334</c:v>
                </c:pt>
                <c:pt idx="11">
                  <c:v>432</c:v>
                </c:pt>
                <c:pt idx="12">
                  <c:v>59</c:v>
                </c:pt>
                <c:pt idx="13">
                  <c:v>63</c:v>
                </c:pt>
                <c:pt idx="14">
                  <c:v>94</c:v>
                </c:pt>
                <c:pt idx="15">
                  <c:v>63</c:v>
                </c:pt>
              </c:numCache>
            </c:numRef>
          </c:val>
        </c:ser>
        <c:dLbls>
          <c:showLegendKey val="0"/>
          <c:showVal val="0"/>
          <c:showCatName val="0"/>
          <c:showSerName val="0"/>
          <c:showPercent val="0"/>
          <c:showBubbleSize val="0"/>
        </c:dLbls>
        <c:gapWidth val="150"/>
        <c:gapDepth val="0"/>
        <c:shape val="box"/>
        <c:axId val="103141760"/>
        <c:axId val="103143296"/>
        <c:axId val="0"/>
      </c:bar3DChart>
      <c:catAx>
        <c:axId val="103141760"/>
        <c:scaling>
          <c:orientation val="minMax"/>
        </c:scaling>
        <c:delete val="0"/>
        <c:axPos val="b"/>
        <c:numFmt formatCode="General" sourceLinked="1"/>
        <c:majorTickMark val="out"/>
        <c:minorTickMark val="none"/>
        <c:tickLblPos val="low"/>
        <c:spPr>
          <a:ln w="3175">
            <a:solidFill>
              <a:schemeClr val="tx1"/>
            </a:solidFill>
            <a:prstDash val="solid"/>
          </a:ln>
        </c:spPr>
        <c:txPr>
          <a:bodyPr rot="0" vert="horz"/>
          <a:lstStyle/>
          <a:p>
            <a:pPr>
              <a:defRPr sz="1800" b="1" i="0" u="none" strike="noStrike" baseline="0">
                <a:solidFill>
                  <a:schemeClr val="tx1"/>
                </a:solidFill>
                <a:latin typeface="Arial"/>
                <a:ea typeface="Arial"/>
                <a:cs typeface="Arial"/>
              </a:defRPr>
            </a:pPr>
            <a:endParaRPr lang="en-US"/>
          </a:p>
        </c:txPr>
        <c:crossAx val="103143296"/>
        <c:crosses val="autoZero"/>
        <c:auto val="1"/>
        <c:lblAlgn val="ctr"/>
        <c:lblOffset val="100"/>
        <c:tickLblSkip val="1"/>
        <c:tickMarkSkip val="1"/>
        <c:noMultiLvlLbl val="0"/>
      </c:catAx>
      <c:valAx>
        <c:axId val="103143296"/>
        <c:scaling>
          <c:orientation val="minMax"/>
        </c:scaling>
        <c:delete val="0"/>
        <c:axPos val="l"/>
        <c:majorGridlines>
          <c:spPr>
            <a:ln w="3175">
              <a:solidFill>
                <a:schemeClr val="tx1"/>
              </a:solidFill>
              <a:prstDash val="solid"/>
            </a:ln>
          </c:spPr>
        </c:majorGridlines>
        <c:numFmt formatCode="General" sourceLinked="1"/>
        <c:majorTickMark val="out"/>
        <c:minorTickMark val="none"/>
        <c:tickLblPos val="nextTo"/>
        <c:spPr>
          <a:ln w="3175">
            <a:solidFill>
              <a:schemeClr val="tx1"/>
            </a:solidFill>
            <a:prstDash val="solid"/>
          </a:ln>
        </c:spPr>
        <c:txPr>
          <a:bodyPr rot="0" vert="horz"/>
          <a:lstStyle/>
          <a:p>
            <a:pPr>
              <a:defRPr sz="1800" b="1" i="0" u="none" strike="noStrike" baseline="0">
                <a:solidFill>
                  <a:schemeClr val="tx1"/>
                </a:solidFill>
                <a:latin typeface="Arial"/>
                <a:ea typeface="Arial"/>
                <a:cs typeface="Arial"/>
              </a:defRPr>
            </a:pPr>
            <a:endParaRPr lang="en-US"/>
          </a:p>
        </c:txPr>
        <c:crossAx val="103141760"/>
        <c:crosses val="autoZero"/>
        <c:crossBetween val="between"/>
      </c:valAx>
      <c:spPr>
        <a:noFill/>
        <a:ln w="25399">
          <a:noFill/>
        </a:ln>
      </c:spPr>
    </c:plotArea>
    <c:legend>
      <c:legendPos val="r"/>
      <c:layout>
        <c:manualLayout>
          <c:xMode val="edge"/>
          <c:yMode val="edge"/>
          <c:x val="0.84426229508196726"/>
          <c:y val="0.46236559139784944"/>
          <c:w val="0.15105386416861827"/>
          <c:h val="7.7419354838709681E-2"/>
        </c:manualLayout>
      </c:layout>
      <c:overlay val="0"/>
      <c:spPr>
        <a:noFill/>
        <a:ln w="3175">
          <a:solidFill>
            <a:schemeClr val="tx1"/>
          </a:solidFill>
          <a:prstDash val="solid"/>
        </a:ln>
      </c:spPr>
      <c:txPr>
        <a:bodyPr/>
        <a:lstStyle/>
        <a:p>
          <a:pPr>
            <a:defRPr sz="1655"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0.35112</cdr:x>
      <cdr:y>0.93122</cdr:y>
    </cdr:from>
    <cdr:to>
      <cdr:x>0.67135</cdr:x>
      <cdr:y>1</cdr:y>
    </cdr:to>
    <cdr:sp macro="" textlink="">
      <cdr:nvSpPr>
        <cdr:cNvPr id="2" name="Footer Placeholder 4"/>
        <cdr:cNvSpPr>
          <a:spLocks xmlns:a="http://schemas.openxmlformats.org/drawingml/2006/main" noGrp="1"/>
        </cdr:cNvSpPr>
      </cdr:nvSpPr>
      <cdr:spPr>
        <a:xfrm xmlns:a="http://schemas.openxmlformats.org/drawingml/2006/main">
          <a:off x="3175000" y="6407150"/>
          <a:ext cx="2895600" cy="365125"/>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defRPr/>
          </a:pPr>
          <a:r>
            <a:rPr lang="en-US" dirty="0"/>
            <a:t>D+D  May 22, 2014 – Tom Butt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ADCCEF46-DCB7-4065-AA7C-E92E2080E7ED}" type="datetimeFigureOut">
              <a:rPr lang="en-US" smtClean="0"/>
              <a:t>5/19/2017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035E94F-BA59-4E31-ABDA-7C7D9C23B6E1}" type="slidenum">
              <a:rPr lang="en-US" smtClean="0"/>
              <a:t>‹#›</a:t>
            </a:fld>
            <a:endParaRPr lang="en-US"/>
          </a:p>
        </p:txBody>
      </p:sp>
    </p:spTree>
    <p:extLst>
      <p:ext uri="{BB962C8B-B14F-4D97-AF65-F5344CB8AC3E}">
        <p14:creationId xmlns:p14="http://schemas.microsoft.com/office/powerpoint/2010/main" val="397758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10A9F68-4AF7-450E-AF0B-B417E578C109}" type="slidenum">
              <a:rPr lang="en-US" sz="1200">
                <a:latin typeface="Arial" charset="0"/>
              </a:rPr>
              <a:pPr eaLnBrk="1" hangingPunct="1"/>
              <a:t>1</a:t>
            </a:fld>
            <a:endParaRPr lang="en-US" sz="1200">
              <a:latin typeface="Arial" charset="0"/>
            </a:endParaRPr>
          </a:p>
        </p:txBody>
      </p:sp>
      <p:sp>
        <p:nvSpPr>
          <p:cNvPr id="113667" name="Rectangle 2"/>
          <p:cNvSpPr>
            <a:spLocks noGrp="1" noRot="1" noChangeAspect="1" noChangeArrowheads="1" noTextEdit="1"/>
          </p:cNvSpPr>
          <p:nvPr>
            <p:ph type="sldImg"/>
          </p:nvPr>
        </p:nvSpPr>
        <p:spPr>
          <a:xfrm>
            <a:off x="1108075" y="696913"/>
            <a:ext cx="4646613" cy="3486150"/>
          </a:xfrm>
          <a:ln/>
        </p:spPr>
      </p:sp>
      <p:sp>
        <p:nvSpPr>
          <p:cNvPr id="113668" name="Rectangle 3"/>
          <p:cNvSpPr>
            <a:spLocks noGrp="1" noChangeArrowheads="1"/>
          </p:cNvSpPr>
          <p:nvPr>
            <p:ph type="body" idx="1"/>
          </p:nvPr>
        </p:nvSpPr>
        <p:spPr>
          <a:xfrm>
            <a:off x="913805" y="4416098"/>
            <a:ext cx="5030391"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5739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B0B8C104-0C34-4AC9-8EA7-C34D9536C841}" type="slidenum">
              <a:rPr lang="en-US" sz="1200">
                <a:latin typeface="Arial" charset="0"/>
              </a:rPr>
              <a:pPr eaLnBrk="1" hangingPunct="1"/>
              <a:t>14</a:t>
            </a:fld>
            <a:endParaRPr lang="en-US" sz="120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9954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7C94157C-ED79-4305-BD9E-801CF9CA2729}" type="slidenum">
              <a:rPr lang="en-US" sz="1200">
                <a:latin typeface="Arial" charset="0"/>
              </a:rPr>
              <a:pPr eaLnBrk="1" hangingPunct="1"/>
              <a:t>15</a:t>
            </a:fld>
            <a:endParaRPr lang="en-US" sz="1200">
              <a:latin typeface="Arial"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3150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A645130D-6C23-4FD7-B6BA-E530C7C68BB3}" type="slidenum">
              <a:rPr lang="en-US" sz="1200">
                <a:latin typeface="Arial" charset="0"/>
              </a:rPr>
              <a:pPr eaLnBrk="1" hangingPunct="1"/>
              <a:t>16</a:t>
            </a:fld>
            <a:endParaRPr lang="en-US" sz="120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1512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6729B322-3813-4A5D-BBFB-AC976F862F5C}" type="slidenum">
              <a:rPr lang="en-US" sz="1200">
                <a:latin typeface="Arial" charset="0"/>
              </a:rPr>
              <a:pPr eaLnBrk="1" hangingPunct="1"/>
              <a:t>17</a:t>
            </a:fld>
            <a:endParaRPr lang="en-US" sz="1200">
              <a:latin typeface="Arial"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872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EF6A1564-EE2C-43E8-BCCE-AEFEC028E45F}" type="slidenum">
              <a:rPr lang="en-US" sz="1200">
                <a:latin typeface="Arial" charset="0"/>
              </a:rPr>
              <a:pPr eaLnBrk="1" hangingPunct="1"/>
              <a:t>18</a:t>
            </a:fld>
            <a:endParaRPr lang="en-US" sz="120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0720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939E20C-ED28-469E-A7F9-D7CBFB2F6F0E}" type="slidenum">
              <a:rPr lang="en-US" sz="1200">
                <a:latin typeface="Arial" charset="0"/>
              </a:rPr>
              <a:pPr eaLnBrk="1" hangingPunct="1"/>
              <a:t>19</a:t>
            </a:fld>
            <a:endParaRPr lang="en-US" sz="120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33961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A11D61D5-BD3E-4270-9A04-4F4AE27398FD}" type="slidenum">
              <a:rPr lang="en-US" sz="1200">
                <a:latin typeface="Arial" charset="0"/>
              </a:rPr>
              <a:pPr eaLnBrk="1" hangingPunct="1"/>
              <a:t>20</a:t>
            </a:fld>
            <a:endParaRPr lang="en-US" sz="120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94243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3418CC33-076A-46EF-BBEB-A8AAA7C91DBA}" type="slidenum">
              <a:rPr lang="en-US" sz="1200">
                <a:latin typeface="Arial" charset="0"/>
              </a:rPr>
              <a:pPr eaLnBrk="1" hangingPunct="1"/>
              <a:t>22</a:t>
            </a:fld>
            <a:endParaRPr lang="en-US" sz="1200">
              <a:latin typeface="Arial"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7863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4B423457-9323-4455-A6EB-0D76114383CD}" type="slidenum">
              <a:rPr lang="en-US" sz="1200">
                <a:latin typeface="Arial" charset="0"/>
              </a:rPr>
              <a:pPr eaLnBrk="1" hangingPunct="1"/>
              <a:t>23</a:t>
            </a:fld>
            <a:endParaRPr lang="en-US" sz="1200">
              <a:latin typeface="Arial"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89636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9501FC7-4107-44ED-ACC9-A0337CB01E9A}" type="slidenum">
              <a:rPr lang="en-US" sz="1200">
                <a:latin typeface="Arial" charset="0"/>
              </a:rPr>
              <a:pPr eaLnBrk="1" hangingPunct="1"/>
              <a:t>24</a:t>
            </a:fld>
            <a:endParaRPr lang="en-US" sz="1200">
              <a:latin typeface="Arial"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0159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3E9AAFD-6978-4192-9F58-CD0C9061E6DF}" type="slidenum">
              <a:rPr lang="en-US" sz="1200">
                <a:latin typeface="Arial" charset="0"/>
              </a:rPr>
              <a:pPr eaLnBrk="1" hangingPunct="1"/>
              <a:t>3</a:t>
            </a:fld>
            <a:endParaRPr lang="en-US" sz="1200">
              <a:latin typeface="Arial"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92657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61474A7F-A89D-443C-8292-E2180DB112FB}" type="slidenum">
              <a:rPr lang="en-US" sz="1200">
                <a:latin typeface="Arial" charset="0"/>
              </a:rPr>
              <a:pPr eaLnBrk="1" hangingPunct="1"/>
              <a:t>25</a:t>
            </a:fld>
            <a:endParaRPr lang="en-US" sz="1200">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60821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33E6B064-FC28-4CCF-837E-7B85E80D6035}" type="slidenum">
              <a:rPr lang="en-US" sz="1200">
                <a:latin typeface="Arial" charset="0"/>
              </a:rPr>
              <a:pPr eaLnBrk="1" hangingPunct="1"/>
              <a:t>26</a:t>
            </a:fld>
            <a:endParaRPr lang="en-US" sz="1200">
              <a:latin typeface="Arial"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1952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FD2F89B8-D1B7-4E5E-BF0C-D5540F1A132E}" type="slidenum">
              <a:rPr lang="en-US" sz="1200">
                <a:latin typeface="Arial" charset="0"/>
              </a:rPr>
              <a:pPr eaLnBrk="1" hangingPunct="1"/>
              <a:t>27</a:t>
            </a:fld>
            <a:endParaRPr lang="en-US" sz="120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2979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CC27907B-D0A3-4096-8B8D-3013C23A12AA}" type="slidenum">
              <a:rPr lang="en-US" sz="1200">
                <a:latin typeface="Arial" charset="0"/>
              </a:rPr>
              <a:pPr eaLnBrk="1" hangingPunct="1"/>
              <a:t>30</a:t>
            </a:fld>
            <a:endParaRPr lang="en-US" sz="1200">
              <a:latin typeface="Arial"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5703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D65364B2-2871-49BA-88C6-E61271E75F1A}" type="slidenum">
              <a:rPr lang="en-US" sz="1200">
                <a:latin typeface="Arial" charset="0"/>
              </a:rPr>
              <a:pPr eaLnBrk="1" hangingPunct="1"/>
              <a:t>31</a:t>
            </a:fld>
            <a:endParaRPr lang="en-US" sz="1200">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3519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072E623D-3674-43E1-9F23-4151097CFEF4}" type="slidenum">
              <a:rPr lang="en-US" sz="1200">
                <a:latin typeface="Arial" charset="0"/>
              </a:rPr>
              <a:pPr eaLnBrk="1" hangingPunct="1"/>
              <a:t>32</a:t>
            </a:fld>
            <a:endParaRPr lang="en-US" sz="1200">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3783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D67873AD-54C0-48B1-8985-6070734498A1}" type="slidenum">
              <a:rPr lang="en-US" sz="1200">
                <a:latin typeface="Arial" charset="0"/>
              </a:rPr>
              <a:pPr eaLnBrk="1" hangingPunct="1"/>
              <a:t>33</a:t>
            </a:fld>
            <a:endParaRPr lang="en-US" sz="1200">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565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61C188E9-BCB8-4D73-9CE4-5DA5007EC145}" type="slidenum">
              <a:rPr lang="en-US" sz="1200">
                <a:latin typeface="Arial" charset="0"/>
              </a:rPr>
              <a:pPr eaLnBrk="1" hangingPunct="1"/>
              <a:t>34</a:t>
            </a:fld>
            <a:endParaRPr lang="en-US" sz="1200">
              <a:latin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4855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250D7AE1-2007-4D5E-8EAD-1B14CA4C599E}" type="slidenum">
              <a:rPr lang="en-US" sz="1200">
                <a:latin typeface="Arial" charset="0"/>
              </a:rPr>
              <a:pPr eaLnBrk="1" hangingPunct="1"/>
              <a:t>35</a:t>
            </a:fld>
            <a:endParaRPr lang="en-US" sz="1200">
              <a:latin typeface="Arial"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764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00ECF185-BD13-49EF-8BE5-C2EE8CB22C61}" type="slidenum">
              <a:rPr lang="en-US" sz="1200">
                <a:latin typeface="Arial" charset="0"/>
              </a:rPr>
              <a:pPr eaLnBrk="1" hangingPunct="1"/>
              <a:t>36</a:t>
            </a:fld>
            <a:endParaRPr lang="en-US" sz="1200">
              <a:latin typeface="Arial"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6572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D0F36192-71A5-4C5C-A44C-580683FAFDE0}" type="slidenum">
              <a:rPr lang="en-US" sz="1200">
                <a:latin typeface="Arial" charset="0"/>
              </a:rPr>
              <a:pPr eaLnBrk="1" hangingPunct="1"/>
              <a:t>4</a:t>
            </a:fld>
            <a:endParaRPr lang="en-US" sz="120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3010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85646E5-583B-4E15-B5B2-5DBB1306B5CB}" type="slidenum">
              <a:rPr lang="en-US" sz="1200">
                <a:latin typeface="Arial" charset="0"/>
              </a:rPr>
              <a:pPr eaLnBrk="1" hangingPunct="1"/>
              <a:t>37</a:t>
            </a:fld>
            <a:endParaRPr lang="en-US" sz="1200">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7043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F132387E-3C58-4478-BCB5-3AAC29877EAC}" type="slidenum">
              <a:rPr lang="en-US" sz="1200">
                <a:latin typeface="Arial" charset="0"/>
              </a:rPr>
              <a:pPr eaLnBrk="1" hangingPunct="1"/>
              <a:t>38</a:t>
            </a:fld>
            <a:endParaRPr lang="en-US" sz="1200">
              <a:latin typeface="Arial"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04001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2000155A-D2EA-4BBA-B1CD-1E78E9D83954}" type="slidenum">
              <a:rPr lang="en-US" sz="1200">
                <a:latin typeface="Arial" charset="0"/>
              </a:rPr>
              <a:pPr eaLnBrk="1" hangingPunct="1"/>
              <a:t>39</a:t>
            </a:fld>
            <a:endParaRPr lang="en-US" sz="1200">
              <a:latin typeface="Arial" charset="0"/>
            </a:endParaRPr>
          </a:p>
        </p:txBody>
      </p:sp>
      <p:sp>
        <p:nvSpPr>
          <p:cNvPr id="171011" name="Rectangle 2"/>
          <p:cNvSpPr>
            <a:spLocks noGrp="1" noRot="1" noChangeAspect="1" noChangeArrowheads="1" noTextEdit="1"/>
          </p:cNvSpPr>
          <p:nvPr>
            <p:ph type="sldImg"/>
          </p:nvPr>
        </p:nvSpPr>
        <p:spPr>
          <a:xfrm>
            <a:off x="1106488" y="700088"/>
            <a:ext cx="4645025" cy="3484562"/>
          </a:xfrm>
          <a:ln/>
        </p:spPr>
      </p:sp>
      <p:sp>
        <p:nvSpPr>
          <p:cNvPr id="171012" name="Rectangle 3"/>
          <p:cNvSpPr>
            <a:spLocks noGrp="1" noChangeArrowheads="1"/>
          </p:cNvSpPr>
          <p:nvPr>
            <p:ph type="body" idx="1"/>
          </p:nvPr>
        </p:nvSpPr>
        <p:spPr>
          <a:xfrm>
            <a:off x="913805" y="4416098"/>
            <a:ext cx="5030391" cy="4180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26030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40088230-8B71-46C2-B420-7C1088F85092}" type="slidenum">
              <a:rPr lang="en-US" sz="1200">
                <a:latin typeface="Arial" charset="0"/>
              </a:rPr>
              <a:pPr eaLnBrk="1" hangingPunct="1"/>
              <a:t>40</a:t>
            </a:fld>
            <a:endParaRPr lang="en-US" sz="1200">
              <a:latin typeface="Arial"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89808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738279DD-B60B-4AAB-9A05-9CE4AD96210C}" type="slidenum">
              <a:rPr lang="en-US" sz="1200">
                <a:latin typeface="Arial" charset="0"/>
              </a:rPr>
              <a:pPr eaLnBrk="1" hangingPunct="1"/>
              <a:t>41</a:t>
            </a:fld>
            <a:endParaRPr lang="en-US" sz="1200">
              <a:latin typeface="Arial"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11697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B0CC14B5-E498-4869-B581-753EF92BA370}" type="slidenum">
              <a:rPr lang="en-US" sz="1200">
                <a:latin typeface="Arial" charset="0"/>
              </a:rPr>
              <a:pPr eaLnBrk="1" hangingPunct="1"/>
              <a:t>46</a:t>
            </a:fld>
            <a:endParaRPr lang="en-US" sz="1200">
              <a:latin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90158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5E94F-BA59-4E31-ABDA-7C7D9C23B6E1}" type="slidenum">
              <a:rPr lang="en-US" smtClean="0"/>
              <a:t>53</a:t>
            </a:fld>
            <a:endParaRPr lang="en-US"/>
          </a:p>
        </p:txBody>
      </p:sp>
    </p:spTree>
    <p:extLst>
      <p:ext uri="{BB962C8B-B14F-4D97-AF65-F5344CB8AC3E}">
        <p14:creationId xmlns:p14="http://schemas.microsoft.com/office/powerpoint/2010/main" val="1426575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AB08239D-7147-418E-B35B-CDFA563B7A50}" type="slidenum">
              <a:rPr lang="en-US" sz="1200">
                <a:latin typeface="Arial" charset="0"/>
              </a:rPr>
              <a:pPr eaLnBrk="1" hangingPunct="1"/>
              <a:t>59</a:t>
            </a:fld>
            <a:endParaRPr lang="en-US" sz="1200">
              <a:latin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02617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E1D6DA14-CBBA-42F6-9C66-9CC9E31063A5}" type="slidenum">
              <a:rPr lang="en-US" sz="1200">
                <a:latin typeface="Arial" charset="0"/>
              </a:rPr>
              <a:pPr eaLnBrk="1" hangingPunct="1"/>
              <a:t>61</a:t>
            </a:fld>
            <a:endParaRPr lang="en-US" sz="1200">
              <a:latin typeface="Arial"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15811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A2E2CA43-C391-4103-9A59-39163BC1F3A3}" type="slidenum">
              <a:rPr lang="en-US" sz="1200">
                <a:latin typeface="Arial" charset="0"/>
              </a:rPr>
              <a:pPr eaLnBrk="1" hangingPunct="1"/>
              <a:t>63</a:t>
            </a:fld>
            <a:endParaRPr lang="en-US" sz="1200">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2629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4A308017-BC8A-4890-B568-9B41B3DD1F9D}" type="slidenum">
              <a:rPr lang="en-US" sz="1200">
                <a:latin typeface="Arial" charset="0"/>
              </a:rPr>
              <a:pPr eaLnBrk="1" hangingPunct="1"/>
              <a:t>6</a:t>
            </a:fld>
            <a:endParaRPr lang="en-US" sz="120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09704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A3D14A4B-7E36-4D8E-93EF-34AA4C86E94A}" type="slidenum">
              <a:rPr lang="en-US" sz="1200">
                <a:latin typeface="Arial" charset="0"/>
              </a:rPr>
              <a:pPr eaLnBrk="1" hangingPunct="1"/>
              <a:t>66</a:t>
            </a:fld>
            <a:endParaRPr lang="en-US" sz="1200">
              <a:latin typeface="Arial"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08220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E989FFF1-0F59-4881-9218-F807753C5B5A}" type="slidenum">
              <a:rPr lang="en-US" sz="1200">
                <a:latin typeface="Arial" charset="0"/>
              </a:rPr>
              <a:pPr eaLnBrk="1" hangingPunct="1"/>
              <a:t>67</a:t>
            </a:fld>
            <a:endParaRPr lang="en-US" sz="1200">
              <a:latin typeface="Arial"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21029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728406D8-DD7D-443F-875E-14FB8035C440}" type="slidenum">
              <a:rPr lang="en-US" sz="1200">
                <a:latin typeface="Arial" charset="0"/>
              </a:rPr>
              <a:pPr eaLnBrk="1" hangingPunct="1"/>
              <a:t>68</a:t>
            </a:fld>
            <a:endParaRPr lang="en-US" sz="1200">
              <a:latin typeface="Arial"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95512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F40C809A-0BCC-4478-8E8D-FF43DEB81FC2}" type="slidenum">
              <a:rPr lang="en-US" sz="1200">
                <a:latin typeface="Arial" charset="0"/>
              </a:rPr>
              <a:pPr eaLnBrk="1" hangingPunct="1"/>
              <a:t>69</a:t>
            </a:fld>
            <a:endParaRPr lang="en-US" sz="1200">
              <a:latin typeface="Arial"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63931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4CD82CCD-F774-4741-919F-226EB77BF30A}" type="slidenum">
              <a:rPr lang="en-US" sz="1200">
                <a:latin typeface="Arial" charset="0"/>
              </a:rPr>
              <a:pPr eaLnBrk="1" hangingPunct="1"/>
              <a:t>70</a:t>
            </a:fld>
            <a:endParaRPr lang="en-US" sz="1200">
              <a:latin typeface="Arial"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56925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952D9D8A-D203-4EB0-AA5D-C3BCAD524BD5}" type="slidenum">
              <a:rPr lang="en-US" sz="1200">
                <a:latin typeface="Arial" charset="0"/>
              </a:rPr>
              <a:pPr eaLnBrk="1" hangingPunct="1"/>
              <a:t>73</a:t>
            </a:fld>
            <a:endParaRPr lang="en-US" sz="1200">
              <a:latin typeface="Arial" charset="0"/>
            </a:endParaRPr>
          </a:p>
        </p:txBody>
      </p:sp>
      <p:sp>
        <p:nvSpPr>
          <p:cNvPr id="209923" name="Rectangle 2"/>
          <p:cNvSpPr>
            <a:spLocks noGrp="1" noRot="1" noChangeAspect="1" noChangeArrowheads="1" noTextEdit="1"/>
          </p:cNvSpPr>
          <p:nvPr>
            <p:ph type="sldImg"/>
          </p:nvPr>
        </p:nvSpPr>
        <p:spPr>
          <a:xfrm>
            <a:off x="1108075" y="696913"/>
            <a:ext cx="4646613" cy="3486150"/>
          </a:xfrm>
          <a:ln/>
        </p:spPr>
      </p:sp>
      <p:sp>
        <p:nvSpPr>
          <p:cNvPr id="209924" name="Rectangle 3"/>
          <p:cNvSpPr>
            <a:spLocks noGrp="1" noChangeArrowheads="1"/>
          </p:cNvSpPr>
          <p:nvPr>
            <p:ph type="body" idx="1"/>
          </p:nvPr>
        </p:nvSpPr>
        <p:spPr>
          <a:xfrm>
            <a:off x="913805" y="4416098"/>
            <a:ext cx="5030391"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3" rIns="91407" bIns="45703"/>
          <a:lstStyle/>
          <a:p>
            <a:pPr eaLnBrk="1" hangingPunct="1"/>
            <a:endParaRPr lang="en-US" smtClean="0"/>
          </a:p>
        </p:txBody>
      </p:sp>
    </p:spTree>
    <p:extLst>
      <p:ext uri="{BB962C8B-B14F-4D97-AF65-F5344CB8AC3E}">
        <p14:creationId xmlns:p14="http://schemas.microsoft.com/office/powerpoint/2010/main" val="390715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55B1D7DE-D3E8-4BB5-B856-CD8E4571EC2A}" type="slidenum">
              <a:rPr lang="en-US" sz="1200">
                <a:latin typeface="Arial" charset="0"/>
              </a:rPr>
              <a:pPr eaLnBrk="1" hangingPunct="1"/>
              <a:t>7</a:t>
            </a:fld>
            <a:endParaRPr lang="en-US" sz="1200">
              <a:latin typeface="Arial" charset="0"/>
            </a:endParaRPr>
          </a:p>
        </p:txBody>
      </p:sp>
      <p:sp>
        <p:nvSpPr>
          <p:cNvPr id="119811" name="Rectangle 2"/>
          <p:cNvSpPr>
            <a:spLocks noGrp="1" noRot="1" noChangeAspect="1" noChangeArrowheads="1" noTextEdit="1"/>
          </p:cNvSpPr>
          <p:nvPr>
            <p:ph type="sldImg"/>
          </p:nvPr>
        </p:nvSpPr>
        <p:spPr>
          <a:xfrm>
            <a:off x="1106488" y="696913"/>
            <a:ext cx="4646612" cy="3486150"/>
          </a:xfrm>
          <a:ln/>
        </p:spPr>
      </p:sp>
      <p:sp>
        <p:nvSpPr>
          <p:cNvPr id="119812" name="Rectangle 3"/>
          <p:cNvSpPr>
            <a:spLocks noGrp="1" noChangeArrowheads="1"/>
          </p:cNvSpPr>
          <p:nvPr>
            <p:ph type="body" idx="1"/>
          </p:nvPr>
        </p:nvSpPr>
        <p:spPr>
          <a:xfrm>
            <a:off x="686098" y="4416098"/>
            <a:ext cx="5485805" cy="41839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1524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C19D6BCE-CE32-4AA0-B9F6-C4FFE890A7D4}" type="slidenum">
              <a:rPr lang="en-US" sz="1200">
                <a:latin typeface="Arial" charset="0"/>
              </a:rPr>
              <a:pPr eaLnBrk="1" hangingPunct="1"/>
              <a:t>8</a:t>
            </a:fld>
            <a:endParaRPr lang="en-US" sz="1200">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418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F38C52FD-E7E5-4CB1-B06B-3BF671E2FFA2}" type="slidenum">
              <a:rPr lang="en-US" sz="1200">
                <a:latin typeface="Arial" charset="0"/>
              </a:rPr>
              <a:pPr eaLnBrk="1" hangingPunct="1"/>
              <a:t>11</a:t>
            </a:fld>
            <a:endParaRPr lang="en-US" sz="120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6115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132F24EB-5141-4C10-A339-F1AEF986925A}" type="slidenum">
              <a:rPr lang="en-US" sz="1200">
                <a:latin typeface="Arial" charset="0"/>
              </a:rPr>
              <a:pPr eaLnBrk="1" hangingPunct="1"/>
              <a:t>12</a:t>
            </a:fld>
            <a:endParaRPr lang="en-US" sz="1200">
              <a:latin typeface="Arial"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8334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eaLnBrk="0" hangingPunct="0">
              <a:defRPr sz="2300">
                <a:solidFill>
                  <a:schemeClr val="tx1"/>
                </a:solidFill>
                <a:latin typeface="Tahoma" pitchFamily="34" charset="0"/>
              </a:defRPr>
            </a:lvl1pPr>
            <a:lvl2pPr marL="709443" indent="-272863" defTabSz="923186" eaLnBrk="0" hangingPunct="0">
              <a:defRPr sz="2300">
                <a:solidFill>
                  <a:schemeClr val="tx1"/>
                </a:solidFill>
                <a:latin typeface="Tahoma" pitchFamily="34" charset="0"/>
              </a:defRPr>
            </a:lvl2pPr>
            <a:lvl3pPr marL="1091451" indent="-218290" defTabSz="923186" eaLnBrk="0" hangingPunct="0">
              <a:defRPr sz="2300">
                <a:solidFill>
                  <a:schemeClr val="tx1"/>
                </a:solidFill>
                <a:latin typeface="Tahoma" pitchFamily="34" charset="0"/>
              </a:defRPr>
            </a:lvl3pPr>
            <a:lvl4pPr marL="1528031" indent="-218290" defTabSz="923186" eaLnBrk="0" hangingPunct="0">
              <a:defRPr sz="2300">
                <a:solidFill>
                  <a:schemeClr val="tx1"/>
                </a:solidFill>
                <a:latin typeface="Tahoma" pitchFamily="34" charset="0"/>
              </a:defRPr>
            </a:lvl4pPr>
            <a:lvl5pPr marL="1964611" indent="-218290" defTabSz="923186" eaLnBrk="0" hangingPunct="0">
              <a:defRPr sz="2300">
                <a:solidFill>
                  <a:schemeClr val="tx1"/>
                </a:solidFill>
                <a:latin typeface="Tahoma" pitchFamily="34" charset="0"/>
              </a:defRPr>
            </a:lvl5pPr>
            <a:lvl6pPr marL="240119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6pPr>
            <a:lvl7pPr marL="283777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7pPr>
            <a:lvl8pPr marL="327435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8pPr>
            <a:lvl9pPr marL="3710932" indent="-218290" defTabSz="923186" eaLnBrk="0" fontAlgn="base" hangingPunct="0">
              <a:spcBef>
                <a:spcPct val="20000"/>
              </a:spcBef>
              <a:spcAft>
                <a:spcPct val="0"/>
              </a:spcAft>
              <a:buClr>
                <a:schemeClr val="hlink"/>
              </a:buClr>
              <a:buSzPct val="120000"/>
              <a:buChar char="•"/>
              <a:defRPr sz="2300">
                <a:solidFill>
                  <a:schemeClr val="tx1"/>
                </a:solidFill>
                <a:latin typeface="Tahoma" pitchFamily="34" charset="0"/>
              </a:defRPr>
            </a:lvl9pPr>
          </a:lstStyle>
          <a:p>
            <a:pPr eaLnBrk="1" hangingPunct="1"/>
            <a:fld id="{06AA35A5-405C-4AE2-9248-B54762C66417}" type="slidenum">
              <a:rPr lang="en-US" sz="1200">
                <a:latin typeface="Arial" charset="0"/>
              </a:rPr>
              <a:pPr eaLnBrk="1" hangingPunct="1"/>
              <a:t>13</a:t>
            </a:fld>
            <a:endParaRPr lang="en-US" sz="1200">
              <a:latin typeface="Arial"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1639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1F5E28-1276-421D-9E17-0246000ACBA5}" type="datetime1">
              <a:rPr lang="en-US" smtClean="0"/>
              <a:t>5/19/2017</a:t>
            </a:fld>
            <a:endParaRPr lang="en-US"/>
          </a:p>
        </p:txBody>
      </p:sp>
      <p:sp>
        <p:nvSpPr>
          <p:cNvPr id="5" name="Footer Placeholder 4"/>
          <p:cNvSpPr>
            <a:spLocks noGrp="1"/>
          </p:cNvSpPr>
          <p:nvPr>
            <p:ph type="ftr" sz="quarter" idx="11"/>
          </p:nvPr>
        </p:nvSpPr>
        <p:spPr/>
        <p:txBody>
          <a:bodyPr/>
          <a:lstStyle/>
          <a:p>
            <a:r>
              <a:rPr lang="en-US" smtClean="0"/>
              <a:t>Speaker Name - November 7, 2012</a:t>
            </a:r>
            <a:endParaRPr lang="en-US"/>
          </a:p>
        </p:txBody>
      </p:sp>
      <p:sp>
        <p:nvSpPr>
          <p:cNvPr id="6" name="Slide Number Placeholder 5"/>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46326-7E27-43D2-AF9A-E1217A382B2B}" type="datetime1">
              <a:rPr lang="en-US" smtClean="0"/>
              <a:t>5/19/2017</a:t>
            </a:fld>
            <a:endParaRPr lang="en-US"/>
          </a:p>
        </p:txBody>
      </p:sp>
      <p:sp>
        <p:nvSpPr>
          <p:cNvPr id="5" name="Footer Placeholder 4"/>
          <p:cNvSpPr>
            <a:spLocks noGrp="1"/>
          </p:cNvSpPr>
          <p:nvPr>
            <p:ph type="ftr" sz="quarter" idx="11"/>
          </p:nvPr>
        </p:nvSpPr>
        <p:spPr/>
        <p:txBody>
          <a:bodyPr/>
          <a:lstStyle/>
          <a:p>
            <a:r>
              <a:rPr lang="en-US" smtClean="0"/>
              <a:t>Speaker Name - November 7, 2012</a:t>
            </a:r>
            <a:endParaRPr lang="en-US"/>
          </a:p>
        </p:txBody>
      </p:sp>
      <p:sp>
        <p:nvSpPr>
          <p:cNvPr id="6" name="Slide Number Placeholder 5"/>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BD3F1-ADAF-4BD2-AA02-5CECA7EF01EC}" type="datetime1">
              <a:rPr lang="en-US" smtClean="0"/>
              <a:t>5/19/2017</a:t>
            </a:fld>
            <a:endParaRPr lang="en-US"/>
          </a:p>
        </p:txBody>
      </p:sp>
      <p:sp>
        <p:nvSpPr>
          <p:cNvPr id="5" name="Footer Placeholder 4"/>
          <p:cNvSpPr>
            <a:spLocks noGrp="1"/>
          </p:cNvSpPr>
          <p:nvPr>
            <p:ph type="ftr" sz="quarter" idx="11"/>
          </p:nvPr>
        </p:nvSpPr>
        <p:spPr/>
        <p:txBody>
          <a:bodyPr/>
          <a:lstStyle/>
          <a:p>
            <a:r>
              <a:rPr lang="en-US" smtClean="0"/>
              <a:t>Speaker Name - November 7, 2012</a:t>
            </a:r>
            <a:endParaRPr lang="en-US"/>
          </a:p>
        </p:txBody>
      </p:sp>
      <p:sp>
        <p:nvSpPr>
          <p:cNvPr id="6" name="Slide Number Placeholder 5"/>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925D4-39B9-47A7-9C31-ED62ED29E424}" type="datetime1">
              <a:rPr lang="en-US" smtClean="0"/>
              <a:t>5/19/2017</a:t>
            </a:fld>
            <a:endParaRPr lang="en-US"/>
          </a:p>
        </p:txBody>
      </p:sp>
      <p:sp>
        <p:nvSpPr>
          <p:cNvPr id="5" name="Footer Placeholder 4"/>
          <p:cNvSpPr>
            <a:spLocks noGrp="1"/>
          </p:cNvSpPr>
          <p:nvPr>
            <p:ph type="ftr" sz="quarter" idx="11"/>
          </p:nvPr>
        </p:nvSpPr>
        <p:spPr/>
        <p:txBody>
          <a:bodyPr/>
          <a:lstStyle/>
          <a:p>
            <a:r>
              <a:rPr lang="en-US" smtClean="0"/>
              <a:t>Speaker Name - November 7, 2012</a:t>
            </a:r>
            <a:endParaRPr lang="en-US"/>
          </a:p>
        </p:txBody>
      </p:sp>
      <p:sp>
        <p:nvSpPr>
          <p:cNvPr id="6" name="Slide Number Placeholder 5"/>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D1E4B5-EC1F-4FA1-8C0D-69D84FA39875}" type="datetime1">
              <a:rPr lang="en-US" smtClean="0"/>
              <a:t>5/19/2017</a:t>
            </a:fld>
            <a:endParaRPr lang="en-US"/>
          </a:p>
        </p:txBody>
      </p:sp>
      <p:sp>
        <p:nvSpPr>
          <p:cNvPr id="5" name="Footer Placeholder 4"/>
          <p:cNvSpPr>
            <a:spLocks noGrp="1"/>
          </p:cNvSpPr>
          <p:nvPr>
            <p:ph type="ftr" sz="quarter" idx="11"/>
          </p:nvPr>
        </p:nvSpPr>
        <p:spPr/>
        <p:txBody>
          <a:bodyPr/>
          <a:lstStyle/>
          <a:p>
            <a:r>
              <a:rPr lang="en-US" smtClean="0"/>
              <a:t>Speaker Name - November 7, 2012</a:t>
            </a:r>
            <a:endParaRPr lang="en-US"/>
          </a:p>
        </p:txBody>
      </p:sp>
      <p:sp>
        <p:nvSpPr>
          <p:cNvPr id="6" name="Slide Number Placeholder 5"/>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CC55F-8887-46CD-AC4F-22598B21B8E4}" type="datetime1">
              <a:rPr lang="en-US" smtClean="0"/>
              <a:t>5/19/2017</a:t>
            </a:fld>
            <a:endParaRPr lang="en-US"/>
          </a:p>
        </p:txBody>
      </p:sp>
      <p:sp>
        <p:nvSpPr>
          <p:cNvPr id="6" name="Footer Placeholder 5"/>
          <p:cNvSpPr>
            <a:spLocks noGrp="1"/>
          </p:cNvSpPr>
          <p:nvPr>
            <p:ph type="ftr" sz="quarter" idx="11"/>
          </p:nvPr>
        </p:nvSpPr>
        <p:spPr/>
        <p:txBody>
          <a:bodyPr/>
          <a:lstStyle/>
          <a:p>
            <a:r>
              <a:rPr lang="en-US" smtClean="0"/>
              <a:t>Speaker Name - November 7, 2012</a:t>
            </a:r>
            <a:endParaRPr lang="en-US"/>
          </a:p>
        </p:txBody>
      </p:sp>
      <p:sp>
        <p:nvSpPr>
          <p:cNvPr id="7" name="Slide Number Placeholder 6"/>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F574EF-1824-4AB4-8DAE-F4DDE35DDD8C}" type="datetime1">
              <a:rPr lang="en-US" smtClean="0"/>
              <a:t>5/19/2017</a:t>
            </a:fld>
            <a:endParaRPr lang="en-US"/>
          </a:p>
        </p:txBody>
      </p:sp>
      <p:sp>
        <p:nvSpPr>
          <p:cNvPr id="8" name="Footer Placeholder 7"/>
          <p:cNvSpPr>
            <a:spLocks noGrp="1"/>
          </p:cNvSpPr>
          <p:nvPr>
            <p:ph type="ftr" sz="quarter" idx="11"/>
          </p:nvPr>
        </p:nvSpPr>
        <p:spPr/>
        <p:txBody>
          <a:bodyPr/>
          <a:lstStyle/>
          <a:p>
            <a:r>
              <a:rPr lang="en-US" smtClean="0"/>
              <a:t>Speaker Name - November 7, 2012</a:t>
            </a:r>
            <a:endParaRPr lang="en-US"/>
          </a:p>
        </p:txBody>
      </p:sp>
      <p:sp>
        <p:nvSpPr>
          <p:cNvPr id="9" name="Slide Number Placeholder 8"/>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DADD6B-C33F-4290-8D4F-F4DD9B1839CC}" type="datetime1">
              <a:rPr lang="en-US" smtClean="0"/>
              <a:t>5/19/2017</a:t>
            </a:fld>
            <a:endParaRPr lang="en-US"/>
          </a:p>
        </p:txBody>
      </p:sp>
      <p:sp>
        <p:nvSpPr>
          <p:cNvPr id="4" name="Footer Placeholder 3"/>
          <p:cNvSpPr>
            <a:spLocks noGrp="1"/>
          </p:cNvSpPr>
          <p:nvPr>
            <p:ph type="ftr" sz="quarter" idx="11"/>
          </p:nvPr>
        </p:nvSpPr>
        <p:spPr/>
        <p:txBody>
          <a:bodyPr/>
          <a:lstStyle/>
          <a:p>
            <a:r>
              <a:rPr lang="en-US" smtClean="0"/>
              <a:t>Speaker Name - November 7, 2012</a:t>
            </a:r>
            <a:endParaRPr lang="en-US"/>
          </a:p>
        </p:txBody>
      </p:sp>
      <p:sp>
        <p:nvSpPr>
          <p:cNvPr id="5" name="Slide Number Placeholder 4"/>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9AB84-77E7-491C-95E8-7DA904B3F371}" type="datetime1">
              <a:rPr lang="en-US" smtClean="0"/>
              <a:t>5/19/2017</a:t>
            </a:fld>
            <a:endParaRPr lang="en-US"/>
          </a:p>
        </p:txBody>
      </p:sp>
      <p:sp>
        <p:nvSpPr>
          <p:cNvPr id="3" name="Footer Placeholder 2"/>
          <p:cNvSpPr>
            <a:spLocks noGrp="1"/>
          </p:cNvSpPr>
          <p:nvPr>
            <p:ph type="ftr" sz="quarter" idx="11"/>
          </p:nvPr>
        </p:nvSpPr>
        <p:spPr/>
        <p:txBody>
          <a:bodyPr/>
          <a:lstStyle/>
          <a:p>
            <a:r>
              <a:rPr lang="en-US" smtClean="0"/>
              <a:t>Speaker Name - November 7, 2012</a:t>
            </a:r>
            <a:endParaRPr lang="en-US"/>
          </a:p>
        </p:txBody>
      </p:sp>
      <p:sp>
        <p:nvSpPr>
          <p:cNvPr id="4" name="Slide Number Placeholder 3"/>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8DF83-23B0-4D2C-9177-5D0F062E15A5}" type="datetime1">
              <a:rPr lang="en-US" smtClean="0"/>
              <a:t>5/19/2017</a:t>
            </a:fld>
            <a:endParaRPr lang="en-US"/>
          </a:p>
        </p:txBody>
      </p:sp>
      <p:sp>
        <p:nvSpPr>
          <p:cNvPr id="6" name="Footer Placeholder 5"/>
          <p:cNvSpPr>
            <a:spLocks noGrp="1"/>
          </p:cNvSpPr>
          <p:nvPr>
            <p:ph type="ftr" sz="quarter" idx="11"/>
          </p:nvPr>
        </p:nvSpPr>
        <p:spPr/>
        <p:txBody>
          <a:bodyPr/>
          <a:lstStyle/>
          <a:p>
            <a:r>
              <a:rPr lang="en-US" smtClean="0"/>
              <a:t>Speaker Name - November 7, 2012</a:t>
            </a:r>
            <a:endParaRPr lang="en-US"/>
          </a:p>
        </p:txBody>
      </p:sp>
      <p:sp>
        <p:nvSpPr>
          <p:cNvPr id="7" name="Slide Number Placeholder 6"/>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8B389-260F-4184-A663-8CFAFDC54273}" type="datetime1">
              <a:rPr lang="en-US" smtClean="0"/>
              <a:t>5/19/2017</a:t>
            </a:fld>
            <a:endParaRPr lang="en-US"/>
          </a:p>
        </p:txBody>
      </p:sp>
      <p:sp>
        <p:nvSpPr>
          <p:cNvPr id="6" name="Footer Placeholder 5"/>
          <p:cNvSpPr>
            <a:spLocks noGrp="1"/>
          </p:cNvSpPr>
          <p:nvPr>
            <p:ph type="ftr" sz="quarter" idx="11"/>
          </p:nvPr>
        </p:nvSpPr>
        <p:spPr/>
        <p:txBody>
          <a:bodyPr/>
          <a:lstStyle/>
          <a:p>
            <a:r>
              <a:rPr lang="en-US" smtClean="0"/>
              <a:t>Speaker Name - November 7, 2012</a:t>
            </a:r>
            <a:endParaRPr lang="en-US"/>
          </a:p>
        </p:txBody>
      </p:sp>
      <p:sp>
        <p:nvSpPr>
          <p:cNvPr id="7" name="Slide Number Placeholder 6"/>
          <p:cNvSpPr>
            <a:spLocks noGrp="1"/>
          </p:cNvSpPr>
          <p:nvPr>
            <p:ph type="sldNum" sz="quarter" idx="12"/>
          </p:nvPr>
        </p:nvSpPr>
        <p:spPr/>
        <p:txBody>
          <a:bodyPr/>
          <a:lstStyle/>
          <a:p>
            <a:fld id="{A43D7C91-C564-4505-B8EF-84E9C57A6A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3097" y="381000"/>
            <a:ext cx="7851302" cy="5705136"/>
          </a:xfrm>
          <a:prstGeom prst="rect">
            <a:avLst/>
          </a:prstGeom>
          <a:ln>
            <a:noFill/>
          </a:ln>
          <a:effectLst>
            <a:softEdge rad="112500"/>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E034A-AEFA-4E23-8651-D1C4B257E6D1}" type="datetime1">
              <a:rPr lang="en-US" smtClean="0"/>
              <a:t>5/19/2017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Tom Butt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D7C91-C564-4505-B8EF-84E9C57A6A36}" type="slidenum">
              <a:rPr lang="en-US" smtClean="0"/>
              <a:t>‹#›</a:t>
            </a:fld>
            <a:endParaRPr lang="en-US"/>
          </a:p>
        </p:txBody>
      </p:sp>
      <p:sp>
        <p:nvSpPr>
          <p:cNvPr id="10" name="Rectangle 9"/>
          <p:cNvSpPr/>
          <p:nvPr userDrawn="1"/>
        </p:nvSpPr>
        <p:spPr>
          <a:xfrm>
            <a:off x="610903" y="352148"/>
            <a:ext cx="7851302" cy="5705136"/>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http://www.benojgundlachco.com/gc124/gc124_47_5.jpg" TargetMode="External"/><Relationship Id="rId5" Type="http://schemas.openxmlformats.org/officeDocument/2006/relationships/image" Target="../media/image32.jpeg"/><Relationship Id="rId4" Type="http://schemas.openxmlformats.org/officeDocument/2006/relationships/image" Target="http://www.benojgundlachco.com/gc124/gc124_47_9.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7.wmf"/></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smtClean="0"/>
              <a:t>D+D  May 22, 2014 – Tom Butt</a:t>
            </a:r>
            <a:endParaRPr lang="en-US" dirty="0"/>
          </a:p>
        </p:txBody>
      </p:sp>
      <p:sp>
        <p:nvSpPr>
          <p:cNvPr id="5" name="Slide Number Placeholder 4"/>
          <p:cNvSpPr>
            <a:spLocks noGrp="1"/>
          </p:cNvSpPr>
          <p:nvPr>
            <p:ph type="sldNum" sz="quarter" idx="11"/>
          </p:nvPr>
        </p:nvSpPr>
        <p:spPr/>
        <p:txBody>
          <a:bodyPr/>
          <a:lstStyle/>
          <a:p>
            <a:pPr>
              <a:defRPr/>
            </a:pPr>
            <a:fld id="{E4ECECDD-3847-4E05-B2D4-1C723CA92229}" type="slidenum">
              <a:rPr lang="en-US"/>
              <a:pPr>
                <a:defRPr/>
              </a:pPr>
              <a:t>1</a:t>
            </a:fld>
            <a:endParaRPr lang="en-US"/>
          </a:p>
        </p:txBody>
      </p:sp>
      <p:sp>
        <p:nvSpPr>
          <p:cNvPr id="272386" name="Rectangle 2"/>
          <p:cNvSpPr>
            <a:spLocks noGrp="1" noChangeArrowheads="1"/>
          </p:cNvSpPr>
          <p:nvPr>
            <p:ph type="title"/>
          </p:nvPr>
        </p:nvSpPr>
        <p:spPr>
          <a:xfrm>
            <a:off x="0" y="-152400"/>
            <a:ext cx="9144000" cy="3962400"/>
          </a:xfrm>
        </p:spPr>
        <p:txBody>
          <a:bodyPr/>
          <a:lstStyle/>
          <a:p>
            <a:pPr indent="-914400" eaLnBrk="1" hangingPunct="1">
              <a:defRPr/>
            </a:pPr>
            <a:r>
              <a:rPr lang="en-US" sz="4600" b="1" dirty="0" smtClean="0">
                <a:cs typeface="Arial" charset="0"/>
              </a:rPr>
              <a:t>CODES AND STANDARDS FOR BUILDING ENVELOPE BARRIERS AND FLASHINGS</a:t>
            </a:r>
          </a:p>
        </p:txBody>
      </p:sp>
      <p:sp>
        <p:nvSpPr>
          <p:cNvPr id="272387" name="Rectangle 3"/>
          <p:cNvSpPr>
            <a:spLocks noChangeArrowheads="1"/>
          </p:cNvSpPr>
          <p:nvPr/>
        </p:nvSpPr>
        <p:spPr bwMode="auto">
          <a:xfrm>
            <a:off x="1828800" y="3733800"/>
            <a:ext cx="5638800" cy="1828800"/>
          </a:xfrm>
          <a:prstGeom prst="rect">
            <a:avLst/>
          </a:prstGeom>
          <a:noFill/>
          <a:ln w="28575">
            <a:solidFill>
              <a:srgbClr val="FFFF66"/>
            </a:solidFill>
            <a:miter lim="800000"/>
            <a:headEnd/>
            <a:tailEnd/>
          </a:ln>
          <a:effectLst/>
        </p:spPr>
        <p:txBody>
          <a:bodyPr>
            <a:spAutoFit/>
          </a:bodyPr>
          <a:lstStyle/>
          <a:p>
            <a:pPr algn="ctr">
              <a:spcBef>
                <a:spcPct val="0"/>
              </a:spcBef>
              <a:buClrTx/>
              <a:buSzTx/>
              <a:buFontTx/>
              <a:buNone/>
              <a:defRPr/>
            </a:pPr>
            <a:r>
              <a:rPr lang="en-US" sz="2800" dirty="0">
                <a:effectLst>
                  <a:outerShdw blurRad="38100" dist="38100" dir="2700000" algn="tl">
                    <a:srgbClr val="000000"/>
                  </a:outerShdw>
                </a:effectLst>
                <a:latin typeface="Arial" charset="0"/>
              </a:rPr>
              <a:t>Tom Butt, FAIA, LEED </a:t>
            </a:r>
            <a:r>
              <a:rPr lang="en-US" sz="2800" dirty="0" smtClean="0">
                <a:effectLst>
                  <a:outerShdw blurRad="38100" dist="38100" dir="2700000" algn="tl">
                    <a:srgbClr val="000000"/>
                  </a:outerShdw>
                </a:effectLst>
                <a:latin typeface="Arial" charset="0"/>
              </a:rPr>
              <a:t>AP/BD+C</a:t>
            </a:r>
            <a:endParaRPr lang="en-US" sz="2800" dirty="0">
              <a:effectLst>
                <a:outerShdw blurRad="38100" dist="38100" dir="2700000" algn="tl">
                  <a:srgbClr val="000000"/>
                </a:outerShdw>
              </a:effectLst>
              <a:latin typeface="Arial" charset="0"/>
            </a:endParaRPr>
          </a:p>
          <a:p>
            <a:pPr algn="ctr">
              <a:spcBef>
                <a:spcPct val="0"/>
              </a:spcBef>
              <a:buClrTx/>
              <a:buSzTx/>
              <a:buFontTx/>
              <a:buNone/>
              <a:defRPr/>
            </a:pPr>
            <a:r>
              <a:rPr lang="en-US" sz="2800" dirty="0">
                <a:effectLst>
                  <a:outerShdw blurRad="38100" dist="38100" dir="2700000" algn="tl">
                    <a:srgbClr val="000000"/>
                  </a:outerShdw>
                </a:effectLst>
                <a:latin typeface="Arial" charset="0"/>
              </a:rPr>
              <a:t>Interactive Resources</a:t>
            </a:r>
          </a:p>
          <a:p>
            <a:pPr algn="ctr">
              <a:spcBef>
                <a:spcPct val="0"/>
              </a:spcBef>
              <a:buClrTx/>
              <a:buSzTx/>
              <a:buFontTx/>
              <a:buNone/>
              <a:defRPr/>
            </a:pPr>
            <a:r>
              <a:rPr lang="en-US" sz="2800" dirty="0">
                <a:effectLst>
                  <a:outerShdw blurRad="38100" dist="38100" dir="2700000" algn="tl">
                    <a:srgbClr val="000000"/>
                  </a:outerShdw>
                </a:effectLst>
                <a:latin typeface="Arial" charset="0"/>
              </a:rPr>
              <a:t>510/236-7435</a:t>
            </a:r>
          </a:p>
          <a:p>
            <a:pPr algn="ctr">
              <a:spcBef>
                <a:spcPct val="0"/>
              </a:spcBef>
              <a:buClrTx/>
              <a:buSzTx/>
              <a:buFontTx/>
              <a:buNone/>
              <a:defRPr/>
            </a:pPr>
            <a:r>
              <a:rPr lang="en-US" sz="2800" dirty="0">
                <a:solidFill>
                  <a:srgbClr val="FFFF66"/>
                </a:solidFill>
                <a:effectLst>
                  <a:outerShdw blurRad="38100" dist="38100" dir="2700000" algn="tl">
                    <a:srgbClr val="000000"/>
                  </a:outerShdw>
                </a:effectLst>
                <a:latin typeface="Arial" charset="0"/>
              </a:rPr>
              <a:t>Tom.butt@intres.com</a:t>
            </a:r>
          </a:p>
        </p:txBody>
      </p:sp>
    </p:spTree>
    <p:extLst>
      <p:ext uri="{BB962C8B-B14F-4D97-AF65-F5344CB8AC3E}">
        <p14:creationId xmlns:p14="http://schemas.microsoft.com/office/powerpoint/2010/main" val="22787883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EXAMPLES OF DRAINAGE WALLS</a:t>
            </a:r>
            <a:endParaRPr lang="en-US" b="1" dirty="0"/>
          </a:p>
        </p:txBody>
      </p:sp>
      <p:sp>
        <p:nvSpPr>
          <p:cNvPr id="3" name="Content Placeholder 2"/>
          <p:cNvSpPr>
            <a:spLocks noGrp="1"/>
          </p:cNvSpPr>
          <p:nvPr>
            <p:ph idx="1"/>
          </p:nvPr>
        </p:nvSpPr>
        <p:spPr/>
        <p:txBody>
          <a:bodyPr/>
          <a:lstStyle/>
          <a:p>
            <a:r>
              <a:rPr lang="en-US" dirty="0" smtClean="0"/>
              <a:t>Masonry veneer (anchored)</a:t>
            </a:r>
          </a:p>
          <a:p>
            <a:r>
              <a:rPr lang="en-US" dirty="0" smtClean="0"/>
              <a:t>Stucco/cement plaster (including adhered veneer)</a:t>
            </a:r>
          </a:p>
          <a:p>
            <a:r>
              <a:rPr lang="en-US" dirty="0" smtClean="0"/>
              <a:t>Wood/wood shingles/wood composite siding</a:t>
            </a:r>
          </a:p>
          <a:p>
            <a:r>
              <a:rPr lang="en-US" dirty="0" smtClean="0"/>
              <a:t>Fiber cement siding</a:t>
            </a:r>
          </a:p>
          <a:p>
            <a:r>
              <a:rPr lang="en-US" dirty="0" err="1" smtClean="0"/>
              <a:t>Rainscreen</a:t>
            </a:r>
            <a:r>
              <a:rPr lang="en-US" dirty="0" smtClean="0"/>
              <a:t> systems</a:t>
            </a:r>
          </a:p>
          <a:p>
            <a:r>
              <a:rPr lang="en-US" dirty="0" smtClean="0"/>
              <a:t>Some metal siding applications</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10</a:t>
            </a:fld>
            <a:endParaRPr lang="en-US"/>
          </a:p>
        </p:txBody>
      </p:sp>
    </p:spTree>
    <p:extLst>
      <p:ext uri="{BB962C8B-B14F-4D97-AF65-F5344CB8AC3E}">
        <p14:creationId xmlns:p14="http://schemas.microsoft.com/office/powerpoint/2010/main" val="9718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B9DC1F43-80DD-4163-929A-98B837A03F9C}" type="slidenum">
              <a:rPr lang="en-US"/>
              <a:pPr>
                <a:defRPr/>
              </a:pPr>
              <a:t>11</a:t>
            </a:fld>
            <a:endParaRPr lang="en-US"/>
          </a:p>
        </p:txBody>
      </p:sp>
      <p:sp>
        <p:nvSpPr>
          <p:cNvPr id="13316" name="Rectangle 2"/>
          <p:cNvSpPr>
            <a:spLocks noGrp="1" noChangeArrowheads="1"/>
          </p:cNvSpPr>
          <p:nvPr>
            <p:ph type="title"/>
          </p:nvPr>
        </p:nvSpPr>
        <p:spPr/>
        <p:txBody>
          <a:bodyPr>
            <a:normAutofit fontScale="90000"/>
          </a:bodyPr>
          <a:lstStyle/>
          <a:p>
            <a:pPr eaLnBrk="1" hangingPunct="1"/>
            <a:r>
              <a:rPr lang="en-US" b="1" dirty="0" smtClean="0"/>
              <a:t>WHAT IS THE FUNCTION OF A WRB?</a:t>
            </a:r>
          </a:p>
        </p:txBody>
      </p:sp>
      <p:pic>
        <p:nvPicPr>
          <p:cNvPr id="13317" name="Picture 4" descr="DCP_024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43000" y="1600200"/>
            <a:ext cx="6910388" cy="4584700"/>
          </a:xfrm>
          <a:noFill/>
        </p:spPr>
      </p:pic>
    </p:spTree>
    <p:extLst>
      <p:ext uri="{BB962C8B-B14F-4D97-AF65-F5344CB8AC3E}">
        <p14:creationId xmlns:p14="http://schemas.microsoft.com/office/powerpoint/2010/main" val="2199131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a:t>D+D  May 22, 2014 – Tom Butt</a:t>
            </a:r>
          </a:p>
        </p:txBody>
      </p:sp>
      <p:sp>
        <p:nvSpPr>
          <p:cNvPr id="7" name="Slide Number Placeholder 6"/>
          <p:cNvSpPr>
            <a:spLocks noGrp="1"/>
          </p:cNvSpPr>
          <p:nvPr>
            <p:ph type="sldNum" sz="quarter" idx="12"/>
          </p:nvPr>
        </p:nvSpPr>
        <p:spPr/>
        <p:txBody>
          <a:bodyPr/>
          <a:lstStyle/>
          <a:p>
            <a:pPr>
              <a:defRPr/>
            </a:pPr>
            <a:fld id="{E112C7A7-CA47-4075-AF79-547D01C12DE2}" type="slidenum">
              <a:rPr lang="en-US"/>
              <a:pPr>
                <a:defRPr/>
              </a:pPr>
              <a:t>12</a:t>
            </a:fld>
            <a:endParaRPr lang="en-US"/>
          </a:p>
        </p:txBody>
      </p:sp>
      <p:sp>
        <p:nvSpPr>
          <p:cNvPr id="43012" name="Rectangle 2"/>
          <p:cNvSpPr>
            <a:spLocks noGrp="1" noChangeArrowheads="1"/>
          </p:cNvSpPr>
          <p:nvPr>
            <p:ph type="title"/>
          </p:nvPr>
        </p:nvSpPr>
        <p:spPr/>
        <p:txBody>
          <a:bodyPr>
            <a:normAutofit fontScale="90000"/>
          </a:bodyPr>
          <a:lstStyle/>
          <a:p>
            <a:pPr eaLnBrk="1" hangingPunct="1"/>
            <a:r>
              <a:rPr lang="en-US" sz="4000" b="1" dirty="0" smtClean="0"/>
              <a:t>WATER RESISTANCE AND WATER VAPOR PERMEANCE</a:t>
            </a:r>
          </a:p>
        </p:txBody>
      </p:sp>
      <p:sp>
        <p:nvSpPr>
          <p:cNvPr id="43013" name="Rectangle 4"/>
          <p:cNvSpPr>
            <a:spLocks noGrp="1" noChangeArrowheads="1"/>
          </p:cNvSpPr>
          <p:nvPr>
            <p:ph type="body" sz="half" idx="1"/>
          </p:nvPr>
        </p:nvSpPr>
        <p:spPr/>
        <p:txBody>
          <a:bodyPr/>
          <a:lstStyle/>
          <a:p>
            <a:pPr eaLnBrk="1" hangingPunct="1"/>
            <a:r>
              <a:rPr lang="en-US" smtClean="0">
                <a:solidFill>
                  <a:schemeClr val="hlink"/>
                </a:solidFill>
              </a:rPr>
              <a:t>Liquid water resistance</a:t>
            </a:r>
            <a:r>
              <a:rPr lang="en-US" smtClean="0"/>
              <a:t> typically measured in units of pressure</a:t>
            </a:r>
          </a:p>
          <a:p>
            <a:pPr eaLnBrk="1" hangingPunct="1"/>
            <a:r>
              <a:rPr lang="en-US" smtClean="0"/>
              <a:t>US: lbf/in</a:t>
            </a:r>
            <a:r>
              <a:rPr lang="en-US" baseline="30000" smtClean="0"/>
              <a:t>2 </a:t>
            </a:r>
            <a:r>
              <a:rPr lang="en-US" smtClean="0"/>
              <a:t>(psi) or in-H</a:t>
            </a:r>
            <a:r>
              <a:rPr lang="en-US" baseline="30000" smtClean="0"/>
              <a:t>2</a:t>
            </a:r>
            <a:r>
              <a:rPr lang="en-US" smtClean="0"/>
              <a:t>O</a:t>
            </a:r>
          </a:p>
          <a:p>
            <a:pPr eaLnBrk="1" hangingPunct="1"/>
            <a:r>
              <a:rPr lang="en-US" smtClean="0"/>
              <a:t>SI: Pa</a:t>
            </a:r>
          </a:p>
        </p:txBody>
      </p:sp>
      <p:sp>
        <p:nvSpPr>
          <p:cNvPr id="43014" name="Rectangle 5"/>
          <p:cNvSpPr>
            <a:spLocks noGrp="1" noChangeArrowheads="1"/>
          </p:cNvSpPr>
          <p:nvPr>
            <p:ph type="body" sz="half" idx="2"/>
          </p:nvPr>
        </p:nvSpPr>
        <p:spPr/>
        <p:txBody>
          <a:bodyPr/>
          <a:lstStyle/>
          <a:p>
            <a:pPr eaLnBrk="1" hangingPunct="1"/>
            <a:r>
              <a:rPr lang="en-US" smtClean="0">
                <a:solidFill>
                  <a:schemeClr val="hlink"/>
                </a:solidFill>
              </a:rPr>
              <a:t>Water Vapor Permeance</a:t>
            </a:r>
            <a:r>
              <a:rPr lang="en-US" smtClean="0"/>
              <a:t> typically measured in perms</a:t>
            </a:r>
          </a:p>
          <a:p>
            <a:pPr eaLnBrk="1" hangingPunct="1"/>
            <a:r>
              <a:rPr lang="en-US" smtClean="0"/>
              <a:t>US: 1 perm = grain/(ft</a:t>
            </a:r>
            <a:r>
              <a:rPr lang="en-US" baseline="30000" smtClean="0"/>
              <a:t>2</a:t>
            </a:r>
            <a:r>
              <a:rPr lang="en-US" smtClean="0">
                <a:sym typeface="Symbol" pitchFamily="18" charset="2"/>
              </a:rPr>
              <a:t></a:t>
            </a:r>
            <a:r>
              <a:rPr lang="en-US" smtClean="0"/>
              <a:t>h)(in Hg)</a:t>
            </a:r>
          </a:p>
          <a:p>
            <a:pPr eaLnBrk="1" hangingPunct="1"/>
            <a:r>
              <a:rPr lang="en-US" smtClean="0"/>
              <a:t>SI: 1 perm = 5.72 x 10-8 g/(s</a:t>
            </a:r>
            <a:r>
              <a:rPr lang="en-US" smtClean="0">
                <a:sym typeface="Symbol" pitchFamily="18" charset="2"/>
              </a:rPr>
              <a:t></a:t>
            </a:r>
            <a:r>
              <a:rPr lang="en-US" smtClean="0"/>
              <a:t>m</a:t>
            </a:r>
            <a:r>
              <a:rPr lang="en-US" baseline="30000" smtClean="0"/>
              <a:t>2</a:t>
            </a:r>
            <a:r>
              <a:rPr lang="en-US" smtClean="0"/>
              <a:t>). </a:t>
            </a:r>
          </a:p>
        </p:txBody>
      </p:sp>
    </p:spTree>
    <p:extLst>
      <p:ext uri="{BB962C8B-B14F-4D97-AF65-F5344CB8AC3E}">
        <p14:creationId xmlns:p14="http://schemas.microsoft.com/office/powerpoint/2010/main" val="442695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7B70E57E-E389-4A6A-AF93-2BEEFAABA589}" type="slidenum">
              <a:rPr lang="en-US"/>
              <a:pPr>
                <a:defRPr/>
              </a:pPr>
              <a:t>13</a:t>
            </a:fld>
            <a:endParaRPr lang="en-US"/>
          </a:p>
        </p:txBody>
      </p:sp>
      <p:sp>
        <p:nvSpPr>
          <p:cNvPr id="44036" name="Rectangle 2"/>
          <p:cNvSpPr>
            <a:spLocks noGrp="1" noChangeArrowheads="1"/>
          </p:cNvSpPr>
          <p:nvPr>
            <p:ph type="title"/>
          </p:nvPr>
        </p:nvSpPr>
        <p:spPr/>
        <p:txBody>
          <a:bodyPr/>
          <a:lstStyle/>
          <a:p>
            <a:pPr eaLnBrk="1" hangingPunct="1"/>
            <a:r>
              <a:rPr lang="en-US" b="1" dirty="0" smtClean="0"/>
              <a:t>WATER RESISTANCE TESTS</a:t>
            </a:r>
          </a:p>
        </p:txBody>
      </p:sp>
      <p:sp>
        <p:nvSpPr>
          <p:cNvPr id="44037" name="Rectangle 3"/>
          <p:cNvSpPr>
            <a:spLocks noGrp="1" noChangeArrowheads="1"/>
          </p:cNvSpPr>
          <p:nvPr>
            <p:ph type="body" idx="1"/>
          </p:nvPr>
        </p:nvSpPr>
        <p:spPr/>
        <p:txBody>
          <a:bodyPr>
            <a:normAutofit lnSpcReduction="10000"/>
          </a:bodyPr>
          <a:lstStyle/>
          <a:p>
            <a:pPr eaLnBrk="1" hangingPunct="1">
              <a:lnSpc>
                <a:spcPct val="90000"/>
              </a:lnSpc>
            </a:pPr>
            <a:r>
              <a:rPr lang="en-US" dirty="0" smtClean="0"/>
              <a:t>AATCC Test Method 127 (hydrostatic pressure test)</a:t>
            </a:r>
          </a:p>
          <a:p>
            <a:pPr eaLnBrk="1" hangingPunct="1">
              <a:lnSpc>
                <a:spcPct val="90000"/>
              </a:lnSpc>
            </a:pPr>
            <a:r>
              <a:rPr lang="en-US" dirty="0" smtClean="0"/>
              <a:t>ASTM D779 (Currently withdrawn but being re-balloted as a vapor resistance standard) – Water Resistance of Paper, Paperboard and Other Sheet materials by the Dry Indicator Method (boat test)</a:t>
            </a:r>
          </a:p>
          <a:p>
            <a:pPr eaLnBrk="1" hangingPunct="1">
              <a:lnSpc>
                <a:spcPct val="90000"/>
              </a:lnSpc>
            </a:pPr>
            <a:r>
              <a:rPr lang="en-US" dirty="0" smtClean="0"/>
              <a:t>CCMC Technical Guide for Sheathing, Membrane, Breather-Type, paragraph 6.4.5 (water ponding test)</a:t>
            </a:r>
          </a:p>
        </p:txBody>
      </p:sp>
    </p:spTree>
    <p:extLst>
      <p:ext uri="{BB962C8B-B14F-4D97-AF65-F5344CB8AC3E}">
        <p14:creationId xmlns:p14="http://schemas.microsoft.com/office/powerpoint/2010/main" val="35755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18F85664-3E38-4129-83EE-AB1300F829CD}" type="slidenum">
              <a:rPr lang="en-US"/>
              <a:pPr>
                <a:defRPr/>
              </a:pPr>
              <a:t>14</a:t>
            </a:fld>
            <a:endParaRPr lang="en-US"/>
          </a:p>
        </p:txBody>
      </p:sp>
      <p:sp>
        <p:nvSpPr>
          <p:cNvPr id="45060" name="Rectangle 2"/>
          <p:cNvSpPr>
            <a:spLocks noGrp="1" noChangeArrowheads="1"/>
          </p:cNvSpPr>
          <p:nvPr>
            <p:ph type="title"/>
          </p:nvPr>
        </p:nvSpPr>
        <p:spPr/>
        <p:txBody>
          <a:bodyPr>
            <a:normAutofit fontScale="90000"/>
          </a:bodyPr>
          <a:lstStyle/>
          <a:p>
            <a:pPr eaLnBrk="1" hangingPunct="1"/>
            <a:r>
              <a:rPr lang="en-US" b="1" dirty="0" smtClean="0"/>
              <a:t>ASTM D779 - BOAT TEST (WATER OR VAPOR?)</a:t>
            </a:r>
          </a:p>
        </p:txBody>
      </p:sp>
      <p:sp>
        <p:nvSpPr>
          <p:cNvPr id="45061" name="Rectangle 3"/>
          <p:cNvSpPr>
            <a:spLocks noGrp="1" noChangeArrowheads="1"/>
          </p:cNvSpPr>
          <p:nvPr>
            <p:ph type="body" idx="1"/>
          </p:nvPr>
        </p:nvSpPr>
        <p:spPr/>
        <p:txBody>
          <a:bodyPr/>
          <a:lstStyle/>
          <a:p>
            <a:pPr eaLnBrk="1" hangingPunct="1">
              <a:lnSpc>
                <a:spcPct val="90000"/>
              </a:lnSpc>
            </a:pPr>
            <a:r>
              <a:rPr lang="en-US" sz="2800" smtClean="0"/>
              <a:t>Water reacts with indicator dye on opposite side of sheet</a:t>
            </a:r>
          </a:p>
          <a:p>
            <a:pPr eaLnBrk="1" hangingPunct="1">
              <a:lnSpc>
                <a:spcPct val="90000"/>
              </a:lnSpc>
            </a:pPr>
            <a:r>
              <a:rPr lang="en-US" sz="2800" smtClean="0"/>
              <a:t>Based on Federal Specification UU-P-31b (March 3, 1949) incorporated into UU-B-790a (February 5, 1968)</a:t>
            </a:r>
          </a:p>
          <a:p>
            <a:pPr eaLnBrk="1" hangingPunct="1">
              <a:lnSpc>
                <a:spcPct val="90000"/>
              </a:lnSpc>
            </a:pPr>
            <a:r>
              <a:rPr lang="en-US" sz="2800" smtClean="0"/>
              <a:t>UBC Standard 14-1</a:t>
            </a:r>
          </a:p>
          <a:p>
            <a:pPr eaLnBrk="1" hangingPunct="1">
              <a:lnSpc>
                <a:spcPct val="90000"/>
              </a:lnSpc>
            </a:pPr>
            <a:r>
              <a:rPr lang="en-US" sz="2800" smtClean="0"/>
              <a:t>ASTM D779 Test Method for Water Resistance of Paper, paperboard and Other Sheet Materials by the Dry Indicator Method</a:t>
            </a:r>
          </a:p>
        </p:txBody>
      </p:sp>
    </p:spTree>
    <p:extLst>
      <p:ext uri="{BB962C8B-B14F-4D97-AF65-F5344CB8AC3E}">
        <p14:creationId xmlns:p14="http://schemas.microsoft.com/office/powerpoint/2010/main" val="948282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a:t>D+D  May 22, 2014 – Tom Butt</a:t>
            </a:r>
          </a:p>
        </p:txBody>
      </p:sp>
      <p:sp>
        <p:nvSpPr>
          <p:cNvPr id="7" name="Slide Number Placeholder 6"/>
          <p:cNvSpPr>
            <a:spLocks noGrp="1"/>
          </p:cNvSpPr>
          <p:nvPr>
            <p:ph type="sldNum" sz="quarter" idx="12"/>
          </p:nvPr>
        </p:nvSpPr>
        <p:spPr/>
        <p:txBody>
          <a:bodyPr/>
          <a:lstStyle/>
          <a:p>
            <a:pPr>
              <a:defRPr/>
            </a:pPr>
            <a:fld id="{BA291FE2-BF71-4B47-A201-5647D309B791}" type="slidenum">
              <a:rPr lang="en-US"/>
              <a:pPr>
                <a:defRPr/>
              </a:pPr>
              <a:t>15</a:t>
            </a:fld>
            <a:endParaRPr lang="en-US"/>
          </a:p>
        </p:txBody>
      </p:sp>
      <p:sp>
        <p:nvSpPr>
          <p:cNvPr id="46084" name="Rectangle 4"/>
          <p:cNvSpPr>
            <a:spLocks noGrp="1" noChangeArrowheads="1"/>
          </p:cNvSpPr>
          <p:nvPr>
            <p:ph type="title"/>
          </p:nvPr>
        </p:nvSpPr>
        <p:spPr>
          <a:xfrm>
            <a:off x="457200" y="152400"/>
            <a:ext cx="7467600" cy="1384300"/>
          </a:xfrm>
        </p:spPr>
        <p:txBody>
          <a:bodyPr/>
          <a:lstStyle/>
          <a:p>
            <a:pPr eaLnBrk="1" hangingPunct="1"/>
            <a:r>
              <a:rPr lang="en-US" sz="4000" b="1" dirty="0" smtClean="0"/>
              <a:t>EXAMPLE OF BOAT TEST</a:t>
            </a:r>
          </a:p>
        </p:txBody>
      </p:sp>
      <p:pic>
        <p:nvPicPr>
          <p:cNvPr id="46085" name="Picture 7"/>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l="6462" r="30769" b="50380"/>
          <a:stretch>
            <a:fillRect/>
          </a:stretch>
        </p:blipFill>
        <p:spPr>
          <a:xfrm rot="10800000">
            <a:off x="228600" y="1905000"/>
            <a:ext cx="5181600" cy="4097338"/>
          </a:xfrm>
          <a:noFill/>
        </p:spPr>
      </p:pic>
      <p:pic>
        <p:nvPicPr>
          <p:cNvPr id="46086" name="Picture 8"/>
          <p:cNvPicPr>
            <a:picLocks noGrp="1" noChangeAspect="1" noChangeArrowheads="1"/>
          </p:cNvPicPr>
          <p:nvPr>
            <p:ph type="body" sz="half" idx="1"/>
          </p:nvPr>
        </p:nvPicPr>
        <p:blipFill>
          <a:blip r:embed="rId4">
            <a:extLst>
              <a:ext uri="{28A0092B-C50C-407E-A947-70E740481C1C}">
                <a14:useLocalDpi xmlns:a14="http://schemas.microsoft.com/office/drawing/2010/main" val="0"/>
              </a:ext>
            </a:extLst>
          </a:blip>
          <a:srcRect r="33405" b="10352"/>
          <a:stretch>
            <a:fillRect/>
          </a:stretch>
        </p:blipFill>
        <p:spPr>
          <a:xfrm>
            <a:off x="5791200" y="1905000"/>
            <a:ext cx="3084513" cy="4152900"/>
          </a:xfrm>
          <a:noFill/>
        </p:spPr>
      </p:pic>
    </p:spTree>
    <p:extLst>
      <p:ext uri="{BB962C8B-B14F-4D97-AF65-F5344CB8AC3E}">
        <p14:creationId xmlns:p14="http://schemas.microsoft.com/office/powerpoint/2010/main" val="1020609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normAutofit fontScale="90000"/>
          </a:bodyPr>
          <a:lstStyle/>
          <a:p>
            <a:pPr eaLnBrk="1" hangingPunct="1"/>
            <a:r>
              <a:rPr lang="en-US" b="1" dirty="0" smtClean="0"/>
              <a:t>AATCC 127 - HYDROSTATIC PRESSURE TEST</a:t>
            </a:r>
          </a:p>
        </p:txBody>
      </p:sp>
      <p:sp>
        <p:nvSpPr>
          <p:cNvPr id="47109" name="Rectangle 3"/>
          <p:cNvSpPr>
            <a:spLocks noGrp="1" noChangeArrowheads="1"/>
          </p:cNvSpPr>
          <p:nvPr>
            <p:ph sz="half" idx="1"/>
          </p:nvPr>
        </p:nvSpPr>
        <p:spPr/>
        <p:txBody>
          <a:bodyPr>
            <a:normAutofit lnSpcReduction="10000"/>
          </a:bodyPr>
          <a:lstStyle/>
          <a:p>
            <a:pPr eaLnBrk="1" hangingPunct="1"/>
            <a:r>
              <a:rPr lang="en-US" dirty="0" smtClean="0"/>
              <a:t>Alternate test for polymeric materials (AC38 and ASTM E2556)</a:t>
            </a:r>
          </a:p>
          <a:p>
            <a:pPr eaLnBrk="1" hangingPunct="1"/>
            <a:r>
              <a:rPr lang="en-US" dirty="0" smtClean="0"/>
              <a:t>Measures pressure at which water is forced through a material by observation</a:t>
            </a:r>
          </a:p>
          <a:p>
            <a:pPr eaLnBrk="1" hangingPunct="1"/>
            <a:r>
              <a:rPr lang="en-US" dirty="0" smtClean="0"/>
              <a:t>Resistance to liquid water usually varies inversely with water vapor </a:t>
            </a:r>
            <a:r>
              <a:rPr lang="en-US" dirty="0" err="1" smtClean="0"/>
              <a:t>permeance</a:t>
            </a:r>
            <a:endParaRPr lang="en-US" dirty="0" smtClean="0"/>
          </a:p>
          <a:p>
            <a:pPr eaLnBrk="1" hangingPunct="1"/>
            <a:endParaRPr lang="en-US" dirty="0" smtClean="0"/>
          </a:p>
          <a:p>
            <a:pPr eaLnBrk="1" hangingPunct="1"/>
            <a:endParaRPr lang="en-US" dirty="0" smtClean="0"/>
          </a:p>
        </p:txBody>
      </p:sp>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6D976E49-2BA8-492D-A0D2-7DB40C6D27D7}" type="slidenum">
              <a:rPr lang="en-US"/>
              <a:pPr>
                <a:defRPr/>
              </a:pPr>
              <a:t>16</a:t>
            </a:fld>
            <a:endParaRPr lang="en-US"/>
          </a:p>
        </p:txBody>
      </p:sp>
      <p:pic>
        <p:nvPicPr>
          <p:cNvPr id="2091" name="Picture 43" descr="http://cfnewsads.thomasnet.com/images/large/549/54949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48287" y="2339181"/>
            <a:ext cx="263842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34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C589C782-D710-44C2-9748-27922CBFFF44}" type="slidenum">
              <a:rPr lang="en-US"/>
              <a:pPr>
                <a:defRPr/>
              </a:pPr>
              <a:t>17</a:t>
            </a:fld>
            <a:endParaRPr lang="en-US"/>
          </a:p>
        </p:txBody>
      </p:sp>
      <p:sp>
        <p:nvSpPr>
          <p:cNvPr id="48132" name="Rectangle 2"/>
          <p:cNvSpPr>
            <a:spLocks noGrp="1" noChangeArrowheads="1"/>
          </p:cNvSpPr>
          <p:nvPr>
            <p:ph type="title"/>
          </p:nvPr>
        </p:nvSpPr>
        <p:spPr/>
        <p:txBody>
          <a:bodyPr/>
          <a:lstStyle/>
          <a:p>
            <a:pPr eaLnBrk="1" hangingPunct="1"/>
            <a:r>
              <a:rPr lang="en-US" b="1" dirty="0" smtClean="0"/>
              <a:t>CCMC - WATER PONDING TEST</a:t>
            </a:r>
          </a:p>
        </p:txBody>
      </p:sp>
      <p:sp>
        <p:nvSpPr>
          <p:cNvPr id="48133" name="Rectangle 3"/>
          <p:cNvSpPr>
            <a:spLocks noGrp="1" noChangeArrowheads="1"/>
          </p:cNvSpPr>
          <p:nvPr>
            <p:ph type="body" idx="1"/>
          </p:nvPr>
        </p:nvSpPr>
        <p:spPr/>
        <p:txBody>
          <a:bodyPr/>
          <a:lstStyle/>
          <a:p>
            <a:pPr eaLnBrk="1" hangingPunct="1"/>
            <a:r>
              <a:rPr lang="en-US" smtClean="0"/>
              <a:t>Pass-fail test</a:t>
            </a:r>
          </a:p>
          <a:p>
            <a:pPr eaLnBrk="1" hangingPunct="1"/>
            <a:r>
              <a:rPr lang="en-US" smtClean="0"/>
              <a:t>Cylindrical bowl of sample filled with 1 inch of water for two hours.</a:t>
            </a:r>
          </a:p>
          <a:p>
            <a:pPr eaLnBrk="1" hangingPunct="1"/>
            <a:r>
              <a:rPr lang="en-US" smtClean="0"/>
              <a:t>Pass = no seepage observed below the sample</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4280135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B51A4246-BB14-4D23-A87E-D13B93E92FC5}" type="slidenum">
              <a:rPr lang="en-US"/>
              <a:pPr>
                <a:defRPr/>
              </a:pPr>
              <a:t>18</a:t>
            </a:fld>
            <a:endParaRPr lang="en-US"/>
          </a:p>
        </p:txBody>
      </p:sp>
      <p:sp>
        <p:nvSpPr>
          <p:cNvPr id="49156" name="Rectangle 2"/>
          <p:cNvSpPr>
            <a:spLocks noGrp="1" noChangeArrowheads="1"/>
          </p:cNvSpPr>
          <p:nvPr>
            <p:ph type="title"/>
          </p:nvPr>
        </p:nvSpPr>
        <p:spPr/>
        <p:txBody>
          <a:bodyPr/>
          <a:lstStyle/>
          <a:p>
            <a:pPr eaLnBrk="1" hangingPunct="1"/>
            <a:r>
              <a:rPr lang="en-US" b="1" dirty="0" smtClean="0"/>
              <a:t>WATER PONDING TEST SETUP</a:t>
            </a:r>
          </a:p>
        </p:txBody>
      </p:sp>
      <p:pic>
        <p:nvPicPr>
          <p:cNvPr id="49157"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1676400"/>
            <a:ext cx="7086600" cy="4619625"/>
          </a:xfrm>
          <a:noFill/>
        </p:spPr>
      </p:pic>
    </p:spTree>
    <p:extLst>
      <p:ext uri="{BB962C8B-B14F-4D97-AF65-F5344CB8AC3E}">
        <p14:creationId xmlns:p14="http://schemas.microsoft.com/office/powerpoint/2010/main" val="3546109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7A567375-2D7A-4057-AA50-B73C3E966FD8}" type="slidenum">
              <a:rPr lang="en-US"/>
              <a:pPr>
                <a:defRPr/>
              </a:pPr>
              <a:t>19</a:t>
            </a:fld>
            <a:endParaRPr lang="en-US"/>
          </a:p>
        </p:txBody>
      </p:sp>
      <p:sp>
        <p:nvSpPr>
          <p:cNvPr id="50180" name="Rectangle 4"/>
          <p:cNvSpPr>
            <a:spLocks noGrp="1" noChangeArrowheads="1"/>
          </p:cNvSpPr>
          <p:nvPr>
            <p:ph type="title"/>
          </p:nvPr>
        </p:nvSpPr>
        <p:spPr>
          <a:xfrm>
            <a:off x="533400" y="440428"/>
            <a:ext cx="8229600" cy="1143000"/>
          </a:xfrm>
        </p:spPr>
        <p:txBody>
          <a:bodyPr>
            <a:normAutofit fontScale="90000"/>
          </a:bodyPr>
          <a:lstStyle/>
          <a:p>
            <a:pPr eaLnBrk="1" hangingPunct="1"/>
            <a:r>
              <a:rPr lang="en-US" sz="4000" b="1" dirty="0" smtClean="0"/>
              <a:t>COMPARABLE TYPICAL WATER RESISTANCE USING CODE REFERENCED TESTS</a:t>
            </a:r>
            <a:br>
              <a:rPr lang="en-US" sz="4000" b="1" dirty="0" smtClean="0"/>
            </a:br>
            <a:endParaRPr lang="en-US" sz="2000" b="1" dirty="0" smtClean="0"/>
          </a:p>
        </p:txBody>
      </p:sp>
      <p:graphicFrame>
        <p:nvGraphicFramePr>
          <p:cNvPr id="50181" name="Object 5"/>
          <p:cNvGraphicFramePr>
            <a:graphicFrameLocks noGrp="1" noChangeAspect="1"/>
          </p:cNvGraphicFramePr>
          <p:nvPr>
            <p:ph idx="1"/>
          </p:nvPr>
        </p:nvGraphicFramePr>
        <p:xfrm>
          <a:off x="0" y="1676400"/>
          <a:ext cx="9144000" cy="4570413"/>
        </p:xfrm>
        <a:graphic>
          <a:graphicData uri="http://schemas.openxmlformats.org/presentationml/2006/ole">
            <mc:AlternateContent xmlns:mc="http://schemas.openxmlformats.org/markup-compatibility/2006">
              <mc:Choice xmlns:v="urn:schemas-microsoft-com:vml" Requires="v">
                <p:oleObj spid="_x0000_s1041" name="Chart" r:id="rId4" imgW="8229600" imgH="4524443" progId="MSGraph.Chart.8">
                  <p:embed followColorScheme="full"/>
                </p:oleObj>
              </mc:Choice>
              <mc:Fallback>
                <p:oleObj name="Chart" r:id="rId4" imgW="8229600" imgH="4524443" progId="MSGraph.Chart.8">
                  <p:embed followColorScheme="full"/>
                  <p:pic>
                    <p:nvPicPr>
                      <p:cNvPr id="0" name=""/>
                      <p:cNvPicPr>
                        <a:picLocks noChangeAspect="1" noChangeArrowheads="1"/>
                      </p:cNvPicPr>
                      <p:nvPr/>
                    </p:nvPicPr>
                    <p:blipFill>
                      <a:blip r:embed="rId5"/>
                      <a:srcRect/>
                      <a:stretch>
                        <a:fillRect/>
                      </a:stretch>
                    </p:blipFill>
                    <p:spPr bwMode="auto">
                      <a:xfrm>
                        <a:off x="0" y="1676400"/>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5276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 OBJECTIVES</a:t>
            </a:r>
            <a:endParaRPr lang="en-US" b="1" dirty="0"/>
          </a:p>
        </p:txBody>
      </p:sp>
      <p:sp>
        <p:nvSpPr>
          <p:cNvPr id="3" name="Content Placeholder 2"/>
          <p:cNvSpPr>
            <a:spLocks noGrp="1"/>
          </p:cNvSpPr>
          <p:nvPr>
            <p:ph idx="1"/>
          </p:nvPr>
        </p:nvSpPr>
        <p:spPr/>
        <p:txBody>
          <a:bodyPr>
            <a:normAutofit lnSpcReduction="10000"/>
          </a:bodyPr>
          <a:lstStyle/>
          <a:p>
            <a:r>
              <a:rPr lang="en-US" dirty="0" smtClean="0"/>
              <a:t>Become familiar with code requirements for water resistive barriers, air barriers, vapor retarders and flexible flashings.</a:t>
            </a:r>
          </a:p>
          <a:p>
            <a:r>
              <a:rPr lang="en-US" dirty="0" smtClean="0"/>
              <a:t>Learn what industry standards apply to </a:t>
            </a:r>
            <a:r>
              <a:rPr lang="en-US" dirty="0"/>
              <a:t>water resistive barriers, air barriers, vapor retarders and flexible </a:t>
            </a:r>
            <a:r>
              <a:rPr lang="en-US" dirty="0" smtClean="0"/>
              <a:t>flashings.</a:t>
            </a:r>
            <a:endParaRPr lang="en-US" dirty="0"/>
          </a:p>
          <a:p>
            <a:r>
              <a:rPr lang="en-US" dirty="0" smtClean="0"/>
              <a:t>Learn what information is available to assist in the selection of </a:t>
            </a:r>
            <a:r>
              <a:rPr lang="en-US" dirty="0"/>
              <a:t>water resistive barriers, air barriers, vapor retarders and flexible </a:t>
            </a:r>
            <a:r>
              <a:rPr lang="en-US" dirty="0" smtClean="0"/>
              <a:t>flashings.</a:t>
            </a:r>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2</a:t>
            </a:fld>
            <a:endParaRPr lang="en-US"/>
          </a:p>
        </p:txBody>
      </p:sp>
    </p:spTree>
    <p:extLst>
      <p:ext uri="{BB962C8B-B14F-4D97-AF65-F5344CB8AC3E}">
        <p14:creationId xmlns:p14="http://schemas.microsoft.com/office/powerpoint/2010/main" val="3054884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a:t>RCI-STUCCO_5/7/07</a:t>
            </a:r>
          </a:p>
        </p:txBody>
      </p:sp>
      <p:sp>
        <p:nvSpPr>
          <p:cNvPr id="8" name="Slide Number Placeholder 5"/>
          <p:cNvSpPr>
            <a:spLocks noGrp="1"/>
          </p:cNvSpPr>
          <p:nvPr>
            <p:ph type="sldNum" sz="quarter" idx="12"/>
          </p:nvPr>
        </p:nvSpPr>
        <p:spPr/>
        <p:txBody>
          <a:bodyPr/>
          <a:lstStyle/>
          <a:p>
            <a:pPr>
              <a:defRPr/>
            </a:pPr>
            <a:fld id="{FFD40C87-4DB4-460B-8E39-27897F3E0900}" type="slidenum">
              <a:rPr lang="en-US"/>
              <a:pPr>
                <a:defRPr/>
              </a:pPr>
              <a:t>20</a:t>
            </a:fld>
            <a:endParaRPr lang="en-US"/>
          </a:p>
        </p:txBody>
      </p:sp>
      <p:sp>
        <p:nvSpPr>
          <p:cNvPr id="51204" name="Rectangle 4"/>
          <p:cNvSpPr>
            <a:spLocks noGrp="1" noChangeArrowheads="1"/>
          </p:cNvSpPr>
          <p:nvPr>
            <p:ph type="title"/>
          </p:nvPr>
        </p:nvSpPr>
        <p:spPr/>
        <p:txBody>
          <a:bodyPr>
            <a:normAutofit fontScale="90000"/>
          </a:bodyPr>
          <a:lstStyle/>
          <a:p>
            <a:pPr eaLnBrk="1" hangingPunct="1"/>
            <a:r>
              <a:rPr lang="en-US" sz="4000" b="1" dirty="0" smtClean="0"/>
              <a:t>Water Resistance Under Pressure (AATCC Method 127)</a:t>
            </a:r>
          </a:p>
        </p:txBody>
      </p:sp>
      <p:graphicFrame>
        <p:nvGraphicFramePr>
          <p:cNvPr id="2" name="Object 5"/>
          <p:cNvGraphicFramePr>
            <a:graphicFrameLocks noGrp="1" noChangeAspect="1"/>
          </p:cNvGraphicFramePr>
          <p:nvPr>
            <p:ph idx="1"/>
            <p:extLst>
              <p:ext uri="{D42A27DB-BD31-4B8C-83A1-F6EECF244321}">
                <p14:modId xmlns:p14="http://schemas.microsoft.com/office/powerpoint/2010/main" val="1687517652"/>
              </p:ext>
            </p:extLst>
          </p:nvPr>
        </p:nvGraphicFramePr>
        <p:xfrm>
          <a:off x="-406400" y="1498600"/>
          <a:ext cx="9042400" cy="5308600"/>
        </p:xfrm>
        <a:graphic>
          <a:graphicData uri="http://schemas.openxmlformats.org/drawingml/2006/chart">
            <c:chart xmlns:c="http://schemas.openxmlformats.org/drawingml/2006/chart" xmlns:r="http://schemas.openxmlformats.org/officeDocument/2006/relationships" r:id="rId3"/>
          </a:graphicData>
        </a:graphic>
      </p:graphicFrame>
      <p:sp>
        <p:nvSpPr>
          <p:cNvPr id="51206" name="Text Box 6"/>
          <p:cNvSpPr txBox="1">
            <a:spLocks noChangeArrowheads="1"/>
          </p:cNvSpPr>
          <p:nvPr/>
        </p:nvSpPr>
        <p:spPr bwMode="auto">
          <a:xfrm>
            <a:off x="3505200" y="4876800"/>
            <a:ext cx="2057400" cy="13112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9pPr>
          </a:lstStyle>
          <a:p>
            <a:pPr>
              <a:spcBef>
                <a:spcPct val="50000"/>
              </a:spcBef>
              <a:buClrTx/>
              <a:buSzTx/>
              <a:buFontTx/>
              <a:buNone/>
            </a:pPr>
            <a:r>
              <a:rPr lang="en-US" sz="2000" b="1" dirty="0">
                <a:effectLst/>
              </a:rPr>
              <a:t>C20 Window and C40 Window – too low to register</a:t>
            </a:r>
          </a:p>
        </p:txBody>
      </p:sp>
      <p:sp>
        <p:nvSpPr>
          <p:cNvPr id="57351" name="Line 7"/>
          <p:cNvSpPr>
            <a:spLocks noChangeShapeType="1"/>
          </p:cNvSpPr>
          <p:nvPr/>
        </p:nvSpPr>
        <p:spPr bwMode="auto">
          <a:xfrm flipH="1" flipV="1">
            <a:off x="2438400" y="4495800"/>
            <a:ext cx="1066800" cy="381000"/>
          </a:xfrm>
          <a:prstGeom prst="line">
            <a:avLst/>
          </a:prstGeom>
          <a:noFill/>
          <a:ln w="12700">
            <a:solidFill>
              <a:srgbClr val="FFFF00"/>
            </a:solidFill>
            <a:round/>
            <a:headEnd/>
            <a:tailEnd type="triangle" w="med" len="med"/>
          </a:ln>
          <a:effectLst/>
        </p:spPr>
        <p:txBody>
          <a:bodyPr/>
          <a:lstStyle/>
          <a:p>
            <a:pPr>
              <a:defRPr/>
            </a:pPr>
            <a:endParaRPr lang="en-US"/>
          </a:p>
        </p:txBody>
      </p:sp>
    </p:spTree>
    <p:extLst>
      <p:ext uri="{BB962C8B-B14F-4D97-AF65-F5344CB8AC3E}">
        <p14:creationId xmlns:p14="http://schemas.microsoft.com/office/powerpoint/2010/main" val="1826836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WATER RESISTANCE UNDER PRESSURE (AATCC METHOD 127)</a:t>
            </a:r>
            <a:endParaRPr lang="en-US" dirty="0"/>
          </a:p>
        </p:txBody>
      </p:sp>
      <p:pic>
        <p:nvPicPr>
          <p:cNvPr id="6" name="Content Placeholder 5"/>
          <p:cNvPicPr>
            <a:picLocks noGrp="1" noChangeAspect="1"/>
          </p:cNvPicPr>
          <p:nvPr>
            <p:ph idx="1"/>
          </p:nvPr>
        </p:nvPicPr>
        <p:blipFill>
          <a:blip r:embed="rId2"/>
          <a:stretch>
            <a:fillRect/>
          </a:stretch>
        </p:blipFill>
        <p:spPr>
          <a:xfrm>
            <a:off x="457200" y="1806389"/>
            <a:ext cx="8229600" cy="4113584"/>
          </a:xfrm>
          <a:prstGeom prst="rect">
            <a:avLst/>
          </a:prstGeom>
        </p:spPr>
      </p:pic>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21</a:t>
            </a:fld>
            <a:endParaRPr lang="en-US"/>
          </a:p>
        </p:txBody>
      </p:sp>
    </p:spTree>
    <p:extLst>
      <p:ext uri="{BB962C8B-B14F-4D97-AF65-F5344CB8AC3E}">
        <p14:creationId xmlns:p14="http://schemas.microsoft.com/office/powerpoint/2010/main" val="1298276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23D9C203-2E78-478A-BF79-4F48EEC807A0}" type="slidenum">
              <a:rPr lang="en-US"/>
              <a:pPr>
                <a:defRPr/>
              </a:pPr>
              <a:t>22</a:t>
            </a:fld>
            <a:endParaRPr lang="en-US"/>
          </a:p>
        </p:txBody>
      </p:sp>
      <p:sp>
        <p:nvSpPr>
          <p:cNvPr id="59396" name="Rectangle 2"/>
          <p:cNvSpPr>
            <a:spLocks noGrp="1" noChangeArrowheads="1"/>
          </p:cNvSpPr>
          <p:nvPr>
            <p:ph type="title"/>
          </p:nvPr>
        </p:nvSpPr>
        <p:spPr/>
        <p:txBody>
          <a:bodyPr>
            <a:normAutofit fontScale="90000"/>
          </a:bodyPr>
          <a:lstStyle/>
          <a:p>
            <a:pPr eaLnBrk="1" hangingPunct="1"/>
            <a:r>
              <a:rPr lang="en-US" sz="4000" b="1" dirty="0" smtClean="0"/>
              <a:t>CODE REQUIREMENTS FOR PERMEANCE</a:t>
            </a:r>
          </a:p>
        </p:txBody>
      </p:sp>
      <p:sp>
        <p:nvSpPr>
          <p:cNvPr id="59397" name="Rectangle 3"/>
          <p:cNvSpPr>
            <a:spLocks noGrp="1" noChangeArrowheads="1"/>
          </p:cNvSpPr>
          <p:nvPr>
            <p:ph type="body" idx="1"/>
          </p:nvPr>
        </p:nvSpPr>
        <p:spPr/>
        <p:txBody>
          <a:bodyPr>
            <a:normAutofit/>
          </a:bodyPr>
          <a:lstStyle/>
          <a:p>
            <a:pPr eaLnBrk="1" hangingPunct="1"/>
            <a:r>
              <a:rPr lang="en-US" sz="2800" dirty="0" smtClean="0"/>
              <a:t>IBC: &gt;10 perms</a:t>
            </a:r>
          </a:p>
          <a:p>
            <a:pPr eaLnBrk="1" hangingPunct="1"/>
            <a:r>
              <a:rPr lang="en-US" sz="2800" dirty="0" smtClean="0"/>
              <a:t>IRC: &gt;5 perms (same as ASTM D2256)</a:t>
            </a:r>
          </a:p>
          <a:p>
            <a:pPr eaLnBrk="1" hangingPunct="1"/>
            <a:r>
              <a:rPr lang="en-US" sz="2800" dirty="0" smtClean="0"/>
              <a:t>NBCC:  New: perms </a:t>
            </a:r>
            <a:r>
              <a:rPr lang="en-US" sz="2800" u="sng" dirty="0" smtClean="0"/>
              <a:t> &gt;</a:t>
            </a:r>
            <a:r>
              <a:rPr lang="en-US" sz="2800" dirty="0" smtClean="0"/>
              <a:t> 170 ng/(</a:t>
            </a:r>
            <a:r>
              <a:rPr lang="en-US" sz="2800" dirty="0" err="1" smtClean="0"/>
              <a:t>Pa·s</a:t>
            </a:r>
            <a:r>
              <a:rPr lang="en-US" sz="2800" dirty="0" smtClean="0"/>
              <a:t> m</a:t>
            </a:r>
            <a:r>
              <a:rPr lang="en-US" sz="2800" baseline="30000" dirty="0" smtClean="0"/>
              <a:t>2</a:t>
            </a:r>
            <a:r>
              <a:rPr lang="en-US" sz="2800" dirty="0" smtClean="0"/>
              <a:t>) and </a:t>
            </a:r>
            <a:r>
              <a:rPr lang="en-US" sz="2800" u="sng" dirty="0" smtClean="0"/>
              <a:t>&lt;</a:t>
            </a:r>
            <a:r>
              <a:rPr lang="en-US" sz="2800" dirty="0" smtClean="0"/>
              <a:t> 1400 ng/(</a:t>
            </a:r>
            <a:r>
              <a:rPr lang="en-US" sz="2800" dirty="0" err="1" smtClean="0"/>
              <a:t>Pa·s</a:t>
            </a:r>
            <a:r>
              <a:rPr lang="en-US" sz="2800" dirty="0" smtClean="0"/>
              <a:t> m</a:t>
            </a:r>
            <a:r>
              <a:rPr lang="en-US" sz="2800" baseline="30000" dirty="0" smtClean="0"/>
              <a:t>2</a:t>
            </a:r>
            <a:r>
              <a:rPr lang="en-US" sz="2800" dirty="0" smtClean="0"/>
              <a:t>) and Aged: </a:t>
            </a:r>
            <a:r>
              <a:rPr lang="en-US" sz="2800" u="sng" dirty="0" smtClean="0"/>
              <a:t>&gt;</a:t>
            </a:r>
            <a:r>
              <a:rPr lang="en-US" sz="2800" dirty="0" smtClean="0"/>
              <a:t> 2900 ng/(</a:t>
            </a:r>
            <a:r>
              <a:rPr lang="en-US" sz="2800" dirty="0" err="1" smtClean="0"/>
              <a:t>Pa·s</a:t>
            </a:r>
            <a:r>
              <a:rPr lang="en-US" sz="2800" dirty="0" smtClean="0"/>
              <a:t> m</a:t>
            </a:r>
            <a:r>
              <a:rPr lang="en-US" sz="2800" baseline="30000" dirty="0" smtClean="0"/>
              <a:t>2</a:t>
            </a:r>
            <a:r>
              <a:rPr lang="en-US" sz="2800" dirty="0" smtClean="0"/>
              <a:t>)</a:t>
            </a:r>
          </a:p>
          <a:p>
            <a:pPr eaLnBrk="1" hangingPunct="1"/>
            <a:endParaRPr lang="en-US" sz="2800" dirty="0" smtClean="0"/>
          </a:p>
          <a:p>
            <a:pPr eaLnBrk="1" hangingPunct="1"/>
            <a:endParaRPr lang="en-US" sz="2800" dirty="0" smtClean="0"/>
          </a:p>
        </p:txBody>
      </p:sp>
    </p:spTree>
    <p:extLst>
      <p:ext uri="{BB962C8B-B14F-4D97-AF65-F5344CB8AC3E}">
        <p14:creationId xmlns:p14="http://schemas.microsoft.com/office/powerpoint/2010/main" val="1364153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81ADE900-F0DC-409D-A443-C059DA70292D}" type="slidenum">
              <a:rPr lang="en-US"/>
              <a:pPr>
                <a:defRPr/>
              </a:pPr>
              <a:t>23</a:t>
            </a:fld>
            <a:endParaRPr lang="en-US"/>
          </a:p>
        </p:txBody>
      </p:sp>
      <p:sp>
        <p:nvSpPr>
          <p:cNvPr id="53252" name="Rectangle 2"/>
          <p:cNvSpPr>
            <a:spLocks noGrp="1" noChangeArrowheads="1"/>
          </p:cNvSpPr>
          <p:nvPr>
            <p:ph type="title"/>
          </p:nvPr>
        </p:nvSpPr>
        <p:spPr>
          <a:xfrm>
            <a:off x="533400" y="1219200"/>
            <a:ext cx="8229600" cy="1384300"/>
          </a:xfrm>
        </p:spPr>
        <p:txBody>
          <a:bodyPr>
            <a:normAutofit fontScale="90000"/>
          </a:bodyPr>
          <a:lstStyle/>
          <a:p>
            <a:pPr eaLnBrk="1" hangingPunct="1"/>
            <a:r>
              <a:rPr lang="en-US" sz="4000" b="1" dirty="0" smtClean="0"/>
              <a:t>VAPOR PERMEANCE - ASTM E96 –TEST METHODS FOR WATER VAPOR TRANSMISSION OF MATERIALS </a:t>
            </a:r>
            <a:r>
              <a:rPr lang="en-US" sz="4000" dirty="0" smtClean="0"/>
              <a:t/>
            </a:r>
            <a:br>
              <a:rPr lang="en-US" sz="4000" dirty="0" smtClean="0"/>
            </a:br>
            <a:endParaRPr lang="en-US" sz="4000" dirty="0" smtClean="0"/>
          </a:p>
        </p:txBody>
      </p:sp>
      <p:sp>
        <p:nvSpPr>
          <p:cNvPr id="53253" name="Rectangle 3"/>
          <p:cNvSpPr>
            <a:spLocks noGrp="1" noChangeArrowheads="1"/>
          </p:cNvSpPr>
          <p:nvPr>
            <p:ph type="body" idx="1"/>
          </p:nvPr>
        </p:nvSpPr>
        <p:spPr>
          <a:xfrm>
            <a:off x="457200" y="3048000"/>
            <a:ext cx="8229600" cy="3352800"/>
          </a:xfrm>
        </p:spPr>
        <p:txBody>
          <a:bodyPr/>
          <a:lstStyle/>
          <a:p>
            <a:pPr eaLnBrk="1" hangingPunct="1"/>
            <a:r>
              <a:rPr lang="en-US" smtClean="0"/>
              <a:t>Two basic methods (desiccant and water) and six variations (procedures A, B, BW, C, D and E)</a:t>
            </a:r>
          </a:p>
          <a:p>
            <a:r>
              <a:rPr lang="en-US" smtClean="0"/>
              <a:t>“A permeance value obtained under one set of test conditions may not indicate the value under a different set of conditions.” (E96)</a:t>
            </a:r>
          </a:p>
        </p:txBody>
      </p:sp>
    </p:spTree>
    <p:extLst>
      <p:ext uri="{BB962C8B-B14F-4D97-AF65-F5344CB8AC3E}">
        <p14:creationId xmlns:p14="http://schemas.microsoft.com/office/powerpoint/2010/main" val="2807349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F77F7569-F98C-4FE2-923F-39E6D5F340BB}" type="slidenum">
              <a:rPr lang="en-US"/>
              <a:pPr>
                <a:defRPr/>
              </a:pPr>
              <a:t>24</a:t>
            </a:fld>
            <a:endParaRPr lang="en-US"/>
          </a:p>
        </p:txBody>
      </p:sp>
      <p:sp>
        <p:nvSpPr>
          <p:cNvPr id="54276" name="Rectangle 2"/>
          <p:cNvSpPr>
            <a:spLocks noGrp="1" noChangeArrowheads="1"/>
          </p:cNvSpPr>
          <p:nvPr>
            <p:ph type="title"/>
          </p:nvPr>
        </p:nvSpPr>
        <p:spPr/>
        <p:txBody>
          <a:bodyPr>
            <a:normAutofit fontScale="90000"/>
          </a:bodyPr>
          <a:lstStyle/>
          <a:p>
            <a:pPr eaLnBrk="1" hangingPunct="1"/>
            <a:r>
              <a:rPr lang="en-US" b="1" dirty="0" smtClean="0"/>
              <a:t>E96 VAPOR TRANSMISSION TERMS</a:t>
            </a:r>
          </a:p>
        </p:txBody>
      </p:sp>
      <p:sp>
        <p:nvSpPr>
          <p:cNvPr id="54277" name="Rectangle 3"/>
          <p:cNvSpPr>
            <a:spLocks noGrp="1" noChangeArrowheads="1"/>
          </p:cNvSpPr>
          <p:nvPr>
            <p:ph type="body" idx="1"/>
          </p:nvPr>
        </p:nvSpPr>
        <p:spPr/>
        <p:txBody>
          <a:bodyPr/>
          <a:lstStyle/>
          <a:p>
            <a:pPr eaLnBrk="1" hangingPunct="1">
              <a:lnSpc>
                <a:spcPct val="90000"/>
              </a:lnSpc>
            </a:pPr>
            <a:r>
              <a:rPr lang="en-US" dirty="0" err="1" smtClean="0"/>
              <a:t>Permeance</a:t>
            </a:r>
            <a:r>
              <a:rPr lang="en-US" dirty="0" smtClean="0"/>
              <a:t>  (g/Pa·s·m</a:t>
            </a:r>
            <a:r>
              <a:rPr lang="en-US" baseline="30000" dirty="0" smtClean="0"/>
              <a:t>2</a:t>
            </a:r>
            <a:r>
              <a:rPr lang="en-US" dirty="0" smtClean="0"/>
              <a:t>) is the accepted measure of vapor transmission of a building component acting as a vapor retarder.</a:t>
            </a:r>
          </a:p>
          <a:p>
            <a:pPr eaLnBrk="1" hangingPunct="1">
              <a:lnSpc>
                <a:spcPct val="90000"/>
              </a:lnSpc>
            </a:pPr>
            <a:r>
              <a:rPr lang="en-US" dirty="0" smtClean="0"/>
              <a:t>Both AC38 uses water vapor transmission (WVT) g/m</a:t>
            </a:r>
            <a:r>
              <a:rPr lang="en-US" baseline="30000" dirty="0" smtClean="0"/>
              <a:t>2</a:t>
            </a:r>
            <a:r>
              <a:rPr lang="en-US" dirty="0" smtClean="0"/>
              <a:t> *24h and ASTM E2556 uses perms</a:t>
            </a:r>
          </a:p>
          <a:p>
            <a:pPr eaLnBrk="1" hangingPunct="1">
              <a:lnSpc>
                <a:spcPct val="90000"/>
              </a:lnSpc>
            </a:pPr>
            <a:r>
              <a:rPr lang="en-US" dirty="0" smtClean="0"/>
              <a:t>NBCC uses </a:t>
            </a:r>
            <a:r>
              <a:rPr lang="en-US" dirty="0" err="1" smtClean="0"/>
              <a:t>permeance</a:t>
            </a:r>
            <a:endParaRPr lang="en-US" dirty="0" smtClean="0"/>
          </a:p>
          <a:p>
            <a:pPr eaLnBrk="1" hangingPunct="1">
              <a:lnSpc>
                <a:spcPct val="90000"/>
              </a:lnSpc>
            </a:pPr>
            <a:r>
              <a:rPr lang="en-US" dirty="0" smtClean="0"/>
              <a:t>Without additional information, </a:t>
            </a:r>
            <a:r>
              <a:rPr lang="en-US" dirty="0" err="1" smtClean="0"/>
              <a:t>permeance</a:t>
            </a:r>
            <a:r>
              <a:rPr lang="en-US" dirty="0" smtClean="0"/>
              <a:t> cannot be converted to WVT, or vice-versa </a:t>
            </a:r>
          </a:p>
        </p:txBody>
      </p:sp>
    </p:spTree>
    <p:extLst>
      <p:ext uri="{BB962C8B-B14F-4D97-AF65-F5344CB8AC3E}">
        <p14:creationId xmlns:p14="http://schemas.microsoft.com/office/powerpoint/2010/main" val="3340486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78C55242-5EFF-4921-9D1F-C8FDC26FF21F}" type="slidenum">
              <a:rPr lang="en-US"/>
              <a:pPr>
                <a:defRPr/>
              </a:pPr>
              <a:t>25</a:t>
            </a:fld>
            <a:endParaRPr lang="en-US"/>
          </a:p>
        </p:txBody>
      </p:sp>
      <p:sp>
        <p:nvSpPr>
          <p:cNvPr id="55300" name="Rectangle 2"/>
          <p:cNvSpPr>
            <a:spLocks noGrp="1" noChangeArrowheads="1"/>
          </p:cNvSpPr>
          <p:nvPr>
            <p:ph type="title"/>
          </p:nvPr>
        </p:nvSpPr>
        <p:spPr/>
        <p:txBody>
          <a:bodyPr>
            <a:normAutofit fontScale="90000"/>
          </a:bodyPr>
          <a:lstStyle/>
          <a:p>
            <a:pPr eaLnBrk="1" hangingPunct="1"/>
            <a:r>
              <a:rPr lang="en-US" b="1" dirty="0" smtClean="0"/>
              <a:t>PUBLISHED TYPICAL PERMEANCE VALUES</a:t>
            </a:r>
          </a:p>
        </p:txBody>
      </p:sp>
      <p:sp>
        <p:nvSpPr>
          <p:cNvPr id="55301" name="Rectangle 3"/>
          <p:cNvSpPr>
            <a:spLocks noGrp="1" noChangeArrowheads="1"/>
          </p:cNvSpPr>
          <p:nvPr>
            <p:ph type="body" idx="1"/>
          </p:nvPr>
        </p:nvSpPr>
        <p:spPr/>
        <p:txBody>
          <a:bodyPr>
            <a:normAutofit/>
          </a:bodyPr>
          <a:lstStyle/>
          <a:p>
            <a:pPr eaLnBrk="1" hangingPunct="1"/>
            <a:r>
              <a:rPr lang="en-US" dirty="0" smtClean="0"/>
              <a:t>Asphalt Saturated Felt (</a:t>
            </a:r>
            <a:r>
              <a:rPr lang="en-US" dirty="0" err="1" smtClean="0"/>
              <a:t>Treschel</a:t>
            </a:r>
            <a:r>
              <a:rPr lang="en-US" dirty="0" smtClean="0"/>
              <a:t>):</a:t>
            </a:r>
          </a:p>
          <a:p>
            <a:pPr lvl="1" eaLnBrk="1" hangingPunct="1">
              <a:buClr>
                <a:schemeClr val="tx1"/>
              </a:buClr>
              <a:buFont typeface="Wingdings" pitchFamily="2" charset="2"/>
              <a:buChar char="q"/>
            </a:pPr>
            <a:r>
              <a:rPr lang="en-US" dirty="0" smtClean="0"/>
              <a:t> 5.6 perms using E96 Desiccant Method</a:t>
            </a:r>
          </a:p>
          <a:p>
            <a:pPr lvl="1" eaLnBrk="1" hangingPunct="1">
              <a:buClr>
                <a:schemeClr val="tx1"/>
              </a:buClr>
              <a:buFont typeface="Wingdings" pitchFamily="2" charset="2"/>
              <a:buChar char="q"/>
            </a:pPr>
            <a:r>
              <a:rPr lang="en-US" dirty="0" smtClean="0"/>
              <a:t>1.0 perms using E96 Water Method</a:t>
            </a:r>
          </a:p>
          <a:p>
            <a:pPr marL="342900" lvl="1" indent="-342900">
              <a:buClr>
                <a:schemeClr val="tx1"/>
              </a:buClr>
              <a:buFont typeface="Arial" pitchFamily="34" charset="0"/>
              <a:buChar char="•"/>
            </a:pPr>
            <a:r>
              <a:rPr lang="en-US" dirty="0" smtClean="0"/>
              <a:t>“Breather Type Sheathing Paper” (building paper) CHMC </a:t>
            </a:r>
            <a:r>
              <a:rPr lang="en-US" dirty="0"/>
              <a:t>Wood Frame Envelopes in Coastal Climate of British Columbia: </a:t>
            </a:r>
            <a:endParaRPr lang="en-US" dirty="0" smtClean="0"/>
          </a:p>
          <a:p>
            <a:pPr lvl="1">
              <a:buClr>
                <a:schemeClr val="tx1"/>
              </a:buClr>
              <a:buFont typeface="Wingdings" pitchFamily="2" charset="2"/>
              <a:buChar char="q"/>
            </a:pPr>
            <a:r>
              <a:rPr lang="en-US" dirty="0" smtClean="0"/>
              <a:t>2.96 </a:t>
            </a:r>
            <a:r>
              <a:rPr lang="en-US" dirty="0"/>
              <a:t>to 24.39 perms</a:t>
            </a:r>
          </a:p>
          <a:p>
            <a:pPr eaLnBrk="1" hangingPunct="1">
              <a:buClr>
                <a:schemeClr val="tx1"/>
              </a:buClr>
              <a:buFont typeface="Wingdings" pitchFamily="2" charset="2"/>
              <a:buChar char="q"/>
            </a:pPr>
            <a:endParaRPr lang="en-US" dirty="0"/>
          </a:p>
          <a:p>
            <a:pPr lvl="2" eaLnBrk="1" hangingPunct="1"/>
            <a:endParaRPr lang="en-US" dirty="0" smtClean="0"/>
          </a:p>
        </p:txBody>
      </p:sp>
    </p:spTree>
    <p:extLst>
      <p:ext uri="{BB962C8B-B14F-4D97-AF65-F5344CB8AC3E}">
        <p14:creationId xmlns:p14="http://schemas.microsoft.com/office/powerpoint/2010/main" val="3181039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dirty="0"/>
              <a:t>D+D  May 22, 2014 – Tom Butt</a:t>
            </a:r>
          </a:p>
        </p:txBody>
      </p:sp>
      <p:sp>
        <p:nvSpPr>
          <p:cNvPr id="8" name="Slide Number Placeholder 5"/>
          <p:cNvSpPr>
            <a:spLocks noGrp="1"/>
          </p:cNvSpPr>
          <p:nvPr>
            <p:ph type="sldNum" sz="quarter" idx="12"/>
          </p:nvPr>
        </p:nvSpPr>
        <p:spPr/>
        <p:txBody>
          <a:bodyPr/>
          <a:lstStyle/>
          <a:p>
            <a:pPr>
              <a:defRPr/>
            </a:pPr>
            <a:fld id="{3B0E00D6-AC76-4EE3-86B8-3B5532C69DBD}" type="slidenum">
              <a:rPr lang="en-US"/>
              <a:pPr>
                <a:defRPr/>
              </a:pPr>
              <a:t>26</a:t>
            </a:fld>
            <a:endParaRPr lang="en-US"/>
          </a:p>
        </p:txBody>
      </p:sp>
      <p:sp>
        <p:nvSpPr>
          <p:cNvPr id="58372" name="Rectangle 2"/>
          <p:cNvSpPr>
            <a:spLocks noGrp="1" noChangeArrowheads="1"/>
          </p:cNvSpPr>
          <p:nvPr>
            <p:ph type="title"/>
          </p:nvPr>
        </p:nvSpPr>
        <p:spPr>
          <a:xfrm>
            <a:off x="304800" y="304800"/>
            <a:ext cx="8229600" cy="1143000"/>
          </a:xfrm>
        </p:spPr>
        <p:txBody>
          <a:bodyPr>
            <a:normAutofit fontScale="90000"/>
          </a:bodyPr>
          <a:lstStyle/>
          <a:p>
            <a:pPr eaLnBrk="1" hangingPunct="1"/>
            <a:r>
              <a:rPr lang="en-US" sz="4000" b="1" dirty="0" smtClean="0"/>
              <a:t>Challenge of a Hypothetical Service Condition</a:t>
            </a:r>
          </a:p>
        </p:txBody>
      </p:sp>
      <p:pic>
        <p:nvPicPr>
          <p:cNvPr id="58373"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80988" y="1752600"/>
            <a:ext cx="3840162" cy="4648200"/>
          </a:xfrm>
          <a:noFill/>
        </p:spPr>
      </p:pic>
      <p:sp>
        <p:nvSpPr>
          <p:cNvPr id="58374" name="Text Box 5"/>
          <p:cNvSpPr txBox="1">
            <a:spLocks noChangeArrowheads="1"/>
          </p:cNvSpPr>
          <p:nvPr/>
        </p:nvSpPr>
        <p:spPr bwMode="auto">
          <a:xfrm>
            <a:off x="4495800" y="4572000"/>
            <a:ext cx="411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9pPr>
          </a:lstStyle>
          <a:p>
            <a:pPr eaLnBrk="1" hangingPunct="1">
              <a:spcBef>
                <a:spcPct val="50000"/>
              </a:spcBef>
              <a:buClrTx/>
              <a:buSzTx/>
              <a:buFontTx/>
              <a:buNone/>
            </a:pPr>
            <a:r>
              <a:rPr lang="en-US" sz="1800">
                <a:effectLst/>
                <a:latin typeface="Arial" charset="0"/>
              </a:rPr>
              <a:t>Ronald P. Tye, "Relevant Moisture Properties of Building Construction Materials," </a:t>
            </a:r>
            <a:r>
              <a:rPr lang="en-US" sz="1800" i="1">
                <a:effectLst/>
                <a:latin typeface="Arial" charset="0"/>
              </a:rPr>
              <a:t>Moisture Control in Buildings</a:t>
            </a:r>
            <a:r>
              <a:rPr lang="en-US" sz="1800">
                <a:effectLst/>
                <a:latin typeface="Arial" charset="0"/>
              </a:rPr>
              <a:t>, ed., Heinz R. Trechsel (Philadelphia: American Society for Testing and Materials, 1994) 41-46 </a:t>
            </a:r>
          </a:p>
        </p:txBody>
      </p:sp>
      <p:sp>
        <p:nvSpPr>
          <p:cNvPr id="58375" name="Text Box 7"/>
          <p:cNvSpPr txBox="1">
            <a:spLocks noChangeArrowheads="1"/>
          </p:cNvSpPr>
          <p:nvPr/>
        </p:nvSpPr>
        <p:spPr bwMode="auto">
          <a:xfrm>
            <a:off x="4495800" y="1600200"/>
            <a:ext cx="3886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9pPr>
          </a:lstStyle>
          <a:p>
            <a:pPr eaLnBrk="1" hangingPunct="1">
              <a:spcBef>
                <a:spcPct val="50000"/>
              </a:spcBef>
              <a:buClrTx/>
              <a:buSzTx/>
              <a:buFontTx/>
              <a:buNone/>
            </a:pPr>
            <a:r>
              <a:rPr lang="en-US" sz="3200">
                <a:solidFill>
                  <a:schemeClr val="tx2"/>
                </a:solidFill>
                <a:effectLst/>
                <a:latin typeface="Arial" charset="0"/>
              </a:rPr>
              <a:t>Permeance varies With humidity, temperature, vapor pressure and moisture content</a:t>
            </a:r>
            <a:br>
              <a:rPr lang="en-US" sz="3200">
                <a:solidFill>
                  <a:schemeClr val="tx2"/>
                </a:solidFill>
                <a:effectLst/>
                <a:latin typeface="Arial" charset="0"/>
              </a:rPr>
            </a:br>
            <a:endParaRPr lang="en-US" sz="3200">
              <a:solidFill>
                <a:schemeClr val="tx2"/>
              </a:solidFill>
              <a:effectLst/>
              <a:latin typeface="Arial" charset="0"/>
            </a:endParaRPr>
          </a:p>
        </p:txBody>
      </p:sp>
    </p:spTree>
    <p:extLst>
      <p:ext uri="{BB962C8B-B14F-4D97-AF65-F5344CB8AC3E}">
        <p14:creationId xmlns:p14="http://schemas.microsoft.com/office/powerpoint/2010/main" val="676638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dirty="0" smtClean="0"/>
              <a:t>TYPES OF FLEXIBLE SHEET WRBS</a:t>
            </a:r>
          </a:p>
        </p:txBody>
      </p:sp>
      <p:sp>
        <p:nvSpPr>
          <p:cNvPr id="9219" name="Rectangle 3"/>
          <p:cNvSpPr>
            <a:spLocks noGrp="1" noChangeArrowheads="1"/>
          </p:cNvSpPr>
          <p:nvPr>
            <p:ph idx="1"/>
          </p:nvPr>
        </p:nvSpPr>
        <p:spPr/>
        <p:txBody>
          <a:bodyPr/>
          <a:lstStyle/>
          <a:p>
            <a:pPr eaLnBrk="1" hangingPunct="1">
              <a:lnSpc>
                <a:spcPct val="90000"/>
              </a:lnSpc>
            </a:pPr>
            <a:r>
              <a:rPr lang="en-US" dirty="0" smtClean="0"/>
              <a:t>Asphalt saturated organic felt</a:t>
            </a:r>
          </a:p>
          <a:p>
            <a:pPr eaLnBrk="1" hangingPunct="1">
              <a:lnSpc>
                <a:spcPct val="90000"/>
              </a:lnSpc>
            </a:pPr>
            <a:r>
              <a:rPr lang="en-US" dirty="0" smtClean="0"/>
              <a:t>Asphalt saturated </a:t>
            </a:r>
            <a:r>
              <a:rPr lang="en-US" dirty="0" err="1" smtClean="0"/>
              <a:t>kraft</a:t>
            </a:r>
            <a:r>
              <a:rPr lang="en-US" dirty="0" smtClean="0"/>
              <a:t> paper</a:t>
            </a:r>
          </a:p>
          <a:p>
            <a:pPr eaLnBrk="1" hangingPunct="1">
              <a:lnSpc>
                <a:spcPct val="90000"/>
              </a:lnSpc>
            </a:pPr>
            <a:r>
              <a:rPr lang="en-US" dirty="0" smtClean="0"/>
              <a:t>Polymeric Fabrics (polyolefin fibers or extruded polyethylene films)</a:t>
            </a:r>
          </a:p>
          <a:p>
            <a:pPr lvl="1" eaLnBrk="1" hangingPunct="1">
              <a:lnSpc>
                <a:spcPct val="90000"/>
              </a:lnSpc>
            </a:pPr>
            <a:r>
              <a:rPr lang="en-US" dirty="0" smtClean="0"/>
              <a:t>•Spun-bonded</a:t>
            </a:r>
          </a:p>
          <a:p>
            <a:pPr lvl="1" eaLnBrk="1" hangingPunct="1">
              <a:lnSpc>
                <a:spcPct val="90000"/>
              </a:lnSpc>
            </a:pPr>
            <a:r>
              <a:rPr lang="en-US" dirty="0" smtClean="0"/>
              <a:t>•Coated spun-bonded</a:t>
            </a:r>
          </a:p>
          <a:p>
            <a:pPr lvl="1" eaLnBrk="1" hangingPunct="1">
              <a:lnSpc>
                <a:spcPct val="90000"/>
              </a:lnSpc>
            </a:pPr>
            <a:r>
              <a:rPr lang="en-US" dirty="0" smtClean="0"/>
              <a:t>•Perforated cross laminated</a:t>
            </a:r>
          </a:p>
        </p:txBody>
      </p:sp>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B06827C0-F99F-4F76-ACD7-AB0347BE8958}" type="slidenum">
              <a:rPr lang="en-US"/>
              <a:pPr>
                <a:defRPr/>
              </a:pPr>
              <a:t>27</a:t>
            </a:fld>
            <a:endParaRPr lang="en-US"/>
          </a:p>
        </p:txBody>
      </p:sp>
    </p:spTree>
    <p:extLst>
      <p:ext uri="{BB962C8B-B14F-4D97-AF65-F5344CB8AC3E}">
        <p14:creationId xmlns:p14="http://schemas.microsoft.com/office/powerpoint/2010/main" val="3312699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SHEET WRB STANDARDS</a:t>
            </a:r>
            <a:endParaRPr lang="en-US" b="1" dirty="0"/>
          </a:p>
        </p:txBody>
      </p:sp>
      <p:sp>
        <p:nvSpPr>
          <p:cNvPr id="3" name="Content Placeholder 2"/>
          <p:cNvSpPr>
            <a:spLocks noGrp="1"/>
          </p:cNvSpPr>
          <p:nvPr>
            <p:ph idx="1"/>
          </p:nvPr>
        </p:nvSpPr>
        <p:spPr/>
        <p:txBody>
          <a:bodyPr>
            <a:normAutofit/>
          </a:bodyPr>
          <a:lstStyle/>
          <a:p>
            <a:r>
              <a:rPr lang="en-US" i="1" dirty="0"/>
              <a:t>AC38 - Water-resistive Barriers</a:t>
            </a:r>
          </a:p>
          <a:p>
            <a:r>
              <a:rPr lang="en-US" i="1" dirty="0"/>
              <a:t>ASTM E2556 - Standard Speciﬁcation for Vapor Permeable Flexible Sheet Water-Resistive Barriers Intended for Mechanical </a:t>
            </a:r>
            <a:r>
              <a:rPr lang="en-US" i="1" dirty="0" smtClean="0"/>
              <a:t>Attachment (ICC Chapter 25 in 2015 edition)</a:t>
            </a:r>
            <a:endParaRPr lang="en-US" i="1"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28</a:t>
            </a:fld>
            <a:endParaRPr lang="en-US"/>
          </a:p>
        </p:txBody>
      </p:sp>
    </p:spTree>
    <p:extLst>
      <p:ext uri="{BB962C8B-B14F-4D97-AF65-F5344CB8AC3E}">
        <p14:creationId xmlns:p14="http://schemas.microsoft.com/office/powerpoint/2010/main" val="3962609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Water Vapor </a:t>
            </a:r>
            <a:r>
              <a:rPr lang="en-US" b="1" dirty="0" err="1" smtClean="0"/>
              <a:t>Permeance</a:t>
            </a:r>
            <a:r>
              <a:rPr lang="en-US" b="1" dirty="0" smtClean="0"/>
              <a:t> of Building Paper and Felt</a:t>
            </a:r>
            <a:endParaRPr lang="en-US" b="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5366393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29</a:t>
            </a:fld>
            <a:endParaRPr lang="en-US"/>
          </a:p>
        </p:txBody>
      </p:sp>
    </p:spTree>
    <p:extLst>
      <p:ext uri="{BB962C8B-B14F-4D97-AF65-F5344CB8AC3E}">
        <p14:creationId xmlns:p14="http://schemas.microsoft.com/office/powerpoint/2010/main" val="3108564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4992C4AA-CD70-490C-9E11-FC852109AE6F}" type="slidenum">
              <a:rPr lang="en-US"/>
              <a:pPr>
                <a:defRPr/>
              </a:pPr>
              <a:t>3</a:t>
            </a:fld>
            <a:endParaRPr lang="en-US"/>
          </a:p>
        </p:txBody>
      </p:sp>
      <p:sp>
        <p:nvSpPr>
          <p:cNvPr id="41988" name="Rectangle 2"/>
          <p:cNvSpPr>
            <a:spLocks noGrp="1" noChangeArrowheads="1"/>
          </p:cNvSpPr>
          <p:nvPr>
            <p:ph type="title"/>
          </p:nvPr>
        </p:nvSpPr>
        <p:spPr>
          <a:xfrm>
            <a:off x="457200" y="0"/>
            <a:ext cx="8229600" cy="1143000"/>
          </a:xfrm>
        </p:spPr>
        <p:txBody>
          <a:bodyPr/>
          <a:lstStyle/>
          <a:p>
            <a:pPr eaLnBrk="1" hangingPunct="1"/>
            <a:r>
              <a:rPr lang="en-US" b="1" dirty="0" smtClean="0"/>
              <a:t>Selection Challenges</a:t>
            </a:r>
          </a:p>
        </p:txBody>
      </p:sp>
      <p:sp>
        <p:nvSpPr>
          <p:cNvPr id="41989" name="Rectangle 3"/>
          <p:cNvSpPr>
            <a:spLocks noGrp="1" noChangeArrowheads="1"/>
          </p:cNvSpPr>
          <p:nvPr>
            <p:ph type="body" idx="1"/>
          </p:nvPr>
        </p:nvSpPr>
        <p:spPr>
          <a:xfrm>
            <a:off x="457200" y="914400"/>
            <a:ext cx="8229600" cy="4525963"/>
          </a:xfrm>
        </p:spPr>
        <p:txBody>
          <a:bodyPr>
            <a:normAutofit/>
          </a:bodyPr>
          <a:lstStyle/>
          <a:p>
            <a:pPr eaLnBrk="1" hangingPunct="1"/>
            <a:r>
              <a:rPr lang="en-US" sz="2800" dirty="0" smtClean="0"/>
              <a:t>Reliable comparable performance data of some generic and proprietary products challenging</a:t>
            </a:r>
          </a:p>
          <a:p>
            <a:pPr eaLnBrk="1" hangingPunct="1"/>
            <a:r>
              <a:rPr lang="en-US" sz="2800" dirty="0" smtClean="0"/>
              <a:t>Performance objectives unclear to designers and builders</a:t>
            </a:r>
          </a:p>
          <a:p>
            <a:pPr eaLnBrk="1" hangingPunct="1"/>
            <a:r>
              <a:rPr lang="en-US" sz="2800" dirty="0" smtClean="0"/>
              <a:t>Inconsistent, confusing and incomplete code requirements</a:t>
            </a:r>
          </a:p>
          <a:p>
            <a:pPr eaLnBrk="1" hangingPunct="1"/>
            <a:r>
              <a:rPr lang="en-US" sz="2800" dirty="0" smtClean="0"/>
              <a:t>Improper reference to and use of standards by manufacturers in product literature</a:t>
            </a:r>
          </a:p>
          <a:p>
            <a:pPr eaLnBrk="1" hangingPunct="1"/>
            <a:r>
              <a:rPr lang="en-US" sz="2800" dirty="0" smtClean="0"/>
              <a:t>Overlapping requirements</a:t>
            </a:r>
          </a:p>
        </p:txBody>
      </p:sp>
    </p:spTree>
    <p:extLst>
      <p:ext uri="{BB962C8B-B14F-4D97-AF65-F5344CB8AC3E}">
        <p14:creationId xmlns:p14="http://schemas.microsoft.com/office/powerpoint/2010/main" val="2447487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dirty="0"/>
              <a:t>D+D  May 22, 2014 – Tom Butt</a:t>
            </a:r>
          </a:p>
        </p:txBody>
      </p:sp>
      <p:sp>
        <p:nvSpPr>
          <p:cNvPr id="7" name="Slide Number Placeholder 5"/>
          <p:cNvSpPr>
            <a:spLocks noGrp="1"/>
          </p:cNvSpPr>
          <p:nvPr>
            <p:ph type="sldNum" sz="quarter" idx="12"/>
          </p:nvPr>
        </p:nvSpPr>
        <p:spPr/>
        <p:txBody>
          <a:bodyPr/>
          <a:lstStyle/>
          <a:p>
            <a:pPr>
              <a:defRPr/>
            </a:pPr>
            <a:fld id="{90F2B96C-0FDD-4273-893E-303B41416089}" type="slidenum">
              <a:rPr lang="en-US"/>
              <a:pPr>
                <a:defRPr/>
              </a:pPr>
              <a:t>30</a:t>
            </a:fld>
            <a:endParaRPr lang="en-US"/>
          </a:p>
        </p:txBody>
      </p:sp>
      <p:sp>
        <p:nvSpPr>
          <p:cNvPr id="57348" name="Rectangle 4"/>
          <p:cNvSpPr>
            <a:spLocks noGrp="1" noChangeArrowheads="1"/>
          </p:cNvSpPr>
          <p:nvPr>
            <p:ph type="title"/>
          </p:nvPr>
        </p:nvSpPr>
        <p:spPr/>
        <p:txBody>
          <a:bodyPr/>
          <a:lstStyle/>
          <a:p>
            <a:pPr eaLnBrk="1" hangingPunct="1"/>
            <a:r>
              <a:rPr lang="en-US" b="1" dirty="0" smtClean="0"/>
              <a:t>“</a:t>
            </a:r>
            <a:r>
              <a:rPr lang="en-US" b="1" dirty="0" err="1" smtClean="0"/>
              <a:t>Permeance</a:t>
            </a:r>
            <a:r>
              <a:rPr lang="en-US" b="1" dirty="0" smtClean="0"/>
              <a:t>” of Polymer WRBs</a:t>
            </a:r>
          </a:p>
        </p:txBody>
      </p:sp>
      <p:graphicFrame>
        <p:nvGraphicFramePr>
          <p:cNvPr id="2" name="Object 5"/>
          <p:cNvGraphicFramePr>
            <a:graphicFrameLocks noGrp="1" noChangeAspect="1"/>
          </p:cNvGraphicFramePr>
          <p:nvPr>
            <p:ph idx="1"/>
          </p:nvPr>
        </p:nvGraphicFramePr>
        <p:xfrm>
          <a:off x="508000" y="1651000"/>
          <a:ext cx="8128000" cy="4422775"/>
        </p:xfrm>
        <a:graphic>
          <a:graphicData uri="http://schemas.openxmlformats.org/drawingml/2006/chart">
            <c:chart xmlns:c="http://schemas.openxmlformats.org/drawingml/2006/chart" xmlns:r="http://schemas.openxmlformats.org/officeDocument/2006/relationships" r:id="rId3"/>
          </a:graphicData>
        </a:graphic>
      </p:graphicFrame>
      <p:sp>
        <p:nvSpPr>
          <p:cNvPr id="57350" name="Text Box 6"/>
          <p:cNvSpPr txBox="1">
            <a:spLocks noChangeArrowheads="1"/>
          </p:cNvSpPr>
          <p:nvPr/>
        </p:nvSpPr>
        <p:spPr bwMode="auto">
          <a:xfrm>
            <a:off x="3352800" y="60198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120000"/>
              <a:buChar char="•"/>
              <a:defRPr sz="2400">
                <a:solidFill>
                  <a:schemeClr val="tx1"/>
                </a:solidFill>
                <a:latin typeface="Tahoma" pitchFamily="34" charset="0"/>
              </a:defRPr>
            </a:lvl9pPr>
          </a:lstStyle>
          <a:p>
            <a:pPr eaLnBrk="1" hangingPunct="1">
              <a:spcBef>
                <a:spcPct val="50000"/>
              </a:spcBef>
              <a:buClrTx/>
              <a:buSzTx/>
              <a:buFontTx/>
              <a:buNone/>
            </a:pPr>
            <a:r>
              <a:rPr lang="en-US" sz="1800">
                <a:effectLst/>
                <a:latin typeface="Arial" charset="0"/>
              </a:rPr>
              <a:t>			</a:t>
            </a:r>
            <a:r>
              <a:rPr lang="en-US" sz="1800" b="1">
                <a:effectLst/>
                <a:latin typeface="Arial" charset="0"/>
              </a:rPr>
              <a:t>Courtesy Fortifiber</a:t>
            </a:r>
          </a:p>
        </p:txBody>
      </p:sp>
    </p:spTree>
    <p:extLst>
      <p:ext uri="{BB962C8B-B14F-4D97-AF65-F5344CB8AC3E}">
        <p14:creationId xmlns:p14="http://schemas.microsoft.com/office/powerpoint/2010/main" val="412107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dirty="0"/>
              <a:t>D+D  May 22, 2014 – Tom Butt</a:t>
            </a:r>
          </a:p>
        </p:txBody>
      </p:sp>
      <p:sp>
        <p:nvSpPr>
          <p:cNvPr id="8" name="Slide Number Placeholder 5"/>
          <p:cNvSpPr>
            <a:spLocks noGrp="1"/>
          </p:cNvSpPr>
          <p:nvPr>
            <p:ph type="sldNum" sz="quarter" idx="12"/>
          </p:nvPr>
        </p:nvSpPr>
        <p:spPr/>
        <p:txBody>
          <a:bodyPr/>
          <a:lstStyle/>
          <a:p>
            <a:pPr>
              <a:defRPr/>
            </a:pPr>
            <a:fld id="{16DFE247-744F-4B47-BC37-5B4B69271372}" type="slidenum">
              <a:rPr lang="en-US"/>
              <a:pPr>
                <a:defRPr/>
              </a:pPr>
              <a:t>31</a:t>
            </a:fld>
            <a:endParaRPr lang="en-US"/>
          </a:p>
        </p:txBody>
      </p:sp>
      <p:sp>
        <p:nvSpPr>
          <p:cNvPr id="29700" name="Rectangle 2"/>
          <p:cNvSpPr>
            <a:spLocks noGrp="1" noChangeArrowheads="1"/>
          </p:cNvSpPr>
          <p:nvPr>
            <p:ph type="title"/>
          </p:nvPr>
        </p:nvSpPr>
        <p:spPr/>
        <p:txBody>
          <a:bodyPr/>
          <a:lstStyle/>
          <a:p>
            <a:pPr eaLnBrk="1" hangingPunct="1"/>
            <a:r>
              <a:rPr lang="en-US" b="1" dirty="0" smtClean="0"/>
              <a:t>Asphalt Saturated Kraft Paper</a:t>
            </a:r>
          </a:p>
        </p:txBody>
      </p:sp>
      <p:pic>
        <p:nvPicPr>
          <p:cNvPr id="29701" name="Picture 4" descr="DCP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68580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80781" y="1724819"/>
            <a:ext cx="2560638" cy="2768600"/>
          </a:xfrm>
          <a:prstGeom prst="rect">
            <a:avLst/>
          </a:prstGeom>
          <a:noFill/>
          <a:ln w="9525"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5334000" y="4114800"/>
            <a:ext cx="2133600" cy="457200"/>
          </a:xfrm>
          <a:prstGeom prst="rect">
            <a:avLst/>
          </a:prstGeom>
          <a:noFill/>
          <a:ln w="9525" algn="ctr">
            <a:noFill/>
            <a:miter lim="800000"/>
            <a:headEnd/>
            <a:tailEnd/>
          </a:ln>
          <a:effectLst/>
        </p:spPr>
        <p:txBody>
          <a:bodyPr>
            <a:spAutoFit/>
          </a:bodyPr>
          <a:lstStyle/>
          <a:p>
            <a:pPr marL="342900" indent="-342900">
              <a:spcBef>
                <a:spcPct val="50000"/>
              </a:spcBef>
              <a:buFontTx/>
              <a:buNone/>
              <a:defRPr/>
            </a:pPr>
            <a:r>
              <a:rPr lang="en-US">
                <a:solidFill>
                  <a:schemeClr val="hlink"/>
                </a:solidFill>
                <a:effectLst>
                  <a:outerShdw blurRad="38100" dist="38100" dir="2700000" algn="tl">
                    <a:srgbClr val="000000"/>
                  </a:outerShdw>
                </a:effectLst>
              </a:rPr>
              <a:t>200X</a:t>
            </a:r>
          </a:p>
        </p:txBody>
      </p:sp>
    </p:spTree>
    <p:extLst>
      <p:ext uri="{BB962C8B-B14F-4D97-AF65-F5344CB8AC3E}">
        <p14:creationId xmlns:p14="http://schemas.microsoft.com/office/powerpoint/2010/main" val="307552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dirty="0"/>
              <a:t>D+D  May 22, 2014 – Tom Butt</a:t>
            </a:r>
          </a:p>
        </p:txBody>
      </p:sp>
      <p:sp>
        <p:nvSpPr>
          <p:cNvPr id="8" name="Slide Number Placeholder 5"/>
          <p:cNvSpPr>
            <a:spLocks noGrp="1"/>
          </p:cNvSpPr>
          <p:nvPr>
            <p:ph type="sldNum" sz="quarter" idx="12"/>
          </p:nvPr>
        </p:nvSpPr>
        <p:spPr/>
        <p:txBody>
          <a:bodyPr/>
          <a:lstStyle/>
          <a:p>
            <a:pPr>
              <a:defRPr/>
            </a:pPr>
            <a:fld id="{2AFE65E4-E5F2-4FDD-8A82-312682DAA483}" type="slidenum">
              <a:rPr lang="en-US"/>
              <a:pPr>
                <a:defRPr/>
              </a:pPr>
              <a:t>32</a:t>
            </a:fld>
            <a:endParaRPr lang="en-US"/>
          </a:p>
        </p:txBody>
      </p:sp>
      <p:sp>
        <p:nvSpPr>
          <p:cNvPr id="31748" name="Rectangle 2"/>
          <p:cNvSpPr>
            <a:spLocks noGrp="1" noChangeArrowheads="1"/>
          </p:cNvSpPr>
          <p:nvPr>
            <p:ph type="title"/>
          </p:nvPr>
        </p:nvSpPr>
        <p:spPr/>
        <p:txBody>
          <a:bodyPr/>
          <a:lstStyle/>
          <a:p>
            <a:pPr eaLnBrk="1" hangingPunct="1"/>
            <a:r>
              <a:rPr lang="en-US" b="1" dirty="0" smtClean="0"/>
              <a:t>Asphalt Saturated Felt</a:t>
            </a:r>
          </a:p>
        </p:txBody>
      </p:sp>
      <p:sp>
        <p:nvSpPr>
          <p:cNvPr id="31749" name="Rectangle 3"/>
          <p:cNvSpPr>
            <a:spLocks noGrp="1" noChangeArrowheads="1"/>
          </p:cNvSpPr>
          <p:nvPr>
            <p:ph type="body" idx="1"/>
          </p:nvPr>
        </p:nvSpPr>
        <p:spPr/>
        <p:txBody>
          <a:bodyPr/>
          <a:lstStyle/>
          <a:p>
            <a:pPr eaLnBrk="1" hangingPunct="1"/>
            <a:endParaRPr lang="en-US" smtClean="0"/>
          </a:p>
        </p:txBody>
      </p:sp>
      <p:pic>
        <p:nvPicPr>
          <p:cNvPr id="31750" name="Picture 6" descr="05004"/>
          <p:cNvPicPr>
            <a:picLocks noChangeAspect="1" noChangeArrowheads="1"/>
          </p:cNvPicPr>
          <p:nvPr/>
        </p:nvPicPr>
        <p:blipFill>
          <a:blip r:embed="rId3">
            <a:extLst>
              <a:ext uri="{28A0092B-C50C-407E-A947-70E740481C1C}">
                <a14:useLocalDpi xmlns:a14="http://schemas.microsoft.com/office/drawing/2010/main" val="0"/>
              </a:ext>
            </a:extLst>
          </a:blip>
          <a:srcRect l="4109" t="5515" r="4111" b="2567"/>
          <a:stretch>
            <a:fillRect/>
          </a:stretch>
        </p:blipFill>
        <p:spPr bwMode="auto">
          <a:xfrm>
            <a:off x="1447800" y="2057400"/>
            <a:ext cx="5105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03032" y="2188368"/>
            <a:ext cx="3429000" cy="3471863"/>
          </a:xfrm>
          <a:prstGeom prst="rect">
            <a:avLst/>
          </a:prstGeom>
          <a:noFill/>
          <a:ln w="9525"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53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0C57558F-957C-44DE-908B-B86BBA6039F5}" type="slidenum">
              <a:rPr lang="en-US"/>
              <a:pPr>
                <a:defRPr/>
              </a:pPr>
              <a:t>33</a:t>
            </a:fld>
            <a:endParaRPr lang="en-US"/>
          </a:p>
        </p:txBody>
      </p:sp>
      <p:sp>
        <p:nvSpPr>
          <p:cNvPr id="24580" name="Rectangle 2"/>
          <p:cNvSpPr>
            <a:spLocks noGrp="1" noChangeArrowheads="1"/>
          </p:cNvSpPr>
          <p:nvPr>
            <p:ph type="title"/>
          </p:nvPr>
        </p:nvSpPr>
        <p:spPr>
          <a:xfrm>
            <a:off x="1524000" y="533400"/>
            <a:ext cx="6248400" cy="1143000"/>
          </a:xfrm>
        </p:spPr>
        <p:txBody>
          <a:bodyPr>
            <a:normAutofit fontScale="90000"/>
          </a:bodyPr>
          <a:lstStyle/>
          <a:p>
            <a:pPr eaLnBrk="1" hangingPunct="1"/>
            <a:r>
              <a:rPr lang="en-US" sz="4000" smtClean="0"/>
              <a:t>Building paper wrinkles when it absorbs water</a:t>
            </a:r>
          </a:p>
        </p:txBody>
      </p:sp>
      <p:pic>
        <p:nvPicPr>
          <p:cNvPr id="24581" name="Picture 5" descr="P924182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b="39389"/>
          <a:stretch>
            <a:fillRect/>
          </a:stretch>
        </p:blipFill>
        <p:spPr>
          <a:xfrm>
            <a:off x="762000" y="2057400"/>
            <a:ext cx="7848600" cy="3568700"/>
          </a:xfrm>
          <a:noFill/>
        </p:spPr>
      </p:pic>
    </p:spTree>
    <p:extLst>
      <p:ext uri="{BB962C8B-B14F-4D97-AF65-F5344CB8AC3E}">
        <p14:creationId xmlns:p14="http://schemas.microsoft.com/office/powerpoint/2010/main" val="1216941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RCI-STUCCO_5/7/07</a:t>
            </a:r>
          </a:p>
        </p:txBody>
      </p:sp>
      <p:sp>
        <p:nvSpPr>
          <p:cNvPr id="6" name="Slide Number Placeholder 5"/>
          <p:cNvSpPr>
            <a:spLocks noGrp="1"/>
          </p:cNvSpPr>
          <p:nvPr>
            <p:ph type="sldNum" sz="quarter" idx="12"/>
          </p:nvPr>
        </p:nvSpPr>
        <p:spPr/>
        <p:txBody>
          <a:bodyPr/>
          <a:lstStyle/>
          <a:p>
            <a:pPr>
              <a:defRPr/>
            </a:pPr>
            <a:fld id="{6EB33300-7DD4-4ABF-9794-93A7D9A5E750}" type="slidenum">
              <a:rPr lang="en-US"/>
              <a:pPr>
                <a:defRPr/>
              </a:pPr>
              <a:t>34</a:t>
            </a:fld>
            <a:endParaRPr lang="en-US"/>
          </a:p>
        </p:txBody>
      </p:sp>
      <p:sp>
        <p:nvSpPr>
          <p:cNvPr id="61444" name="Rectangle 2"/>
          <p:cNvSpPr>
            <a:spLocks noGrp="1" noChangeArrowheads="1"/>
          </p:cNvSpPr>
          <p:nvPr>
            <p:ph type="title"/>
          </p:nvPr>
        </p:nvSpPr>
        <p:spPr/>
        <p:txBody>
          <a:bodyPr>
            <a:normAutofit fontScale="90000"/>
          </a:bodyPr>
          <a:lstStyle/>
          <a:p>
            <a:pPr eaLnBrk="1" hangingPunct="1"/>
            <a:r>
              <a:rPr lang="en-US" sz="4000" b="1" dirty="0" smtClean="0"/>
              <a:t>Potential Advantages of Asphalt Saturated Felt</a:t>
            </a:r>
          </a:p>
        </p:txBody>
      </p:sp>
      <p:sp>
        <p:nvSpPr>
          <p:cNvPr id="61445" name="Rectangle 3"/>
          <p:cNvSpPr>
            <a:spLocks noGrp="1" noChangeArrowheads="1"/>
          </p:cNvSpPr>
          <p:nvPr>
            <p:ph type="body" idx="1"/>
          </p:nvPr>
        </p:nvSpPr>
        <p:spPr>
          <a:xfrm>
            <a:off x="533400" y="1371600"/>
            <a:ext cx="8229600" cy="4525963"/>
          </a:xfrm>
        </p:spPr>
        <p:txBody>
          <a:bodyPr/>
          <a:lstStyle/>
          <a:p>
            <a:pPr eaLnBrk="1" hangingPunct="1"/>
            <a:r>
              <a:rPr lang="en-US" sz="2800" dirty="0" smtClean="0"/>
              <a:t>Long history of successful use under normal exposure conditions</a:t>
            </a:r>
          </a:p>
          <a:p>
            <a:pPr eaLnBrk="1" hangingPunct="1"/>
            <a:r>
              <a:rPr lang="en-US" sz="2800" dirty="0" smtClean="0"/>
              <a:t>Conforms prescriptively to most codes</a:t>
            </a:r>
          </a:p>
          <a:p>
            <a:pPr eaLnBrk="1" hangingPunct="1"/>
            <a:r>
              <a:rPr lang="en-US" sz="2800" dirty="0" smtClean="0"/>
              <a:t>Low material cost</a:t>
            </a:r>
          </a:p>
          <a:p>
            <a:pPr eaLnBrk="1" hangingPunct="1"/>
            <a:r>
              <a:rPr lang="en-US" sz="2800" dirty="0" smtClean="0"/>
              <a:t>Long-term durability may be superior to paper-based WRBs (more asphalt)</a:t>
            </a:r>
          </a:p>
          <a:p>
            <a:pPr eaLnBrk="1" hangingPunct="1"/>
            <a:r>
              <a:rPr lang="en-US" sz="2800" dirty="0" smtClean="0"/>
              <a:t>Best “boat test” performance</a:t>
            </a:r>
          </a:p>
          <a:p>
            <a:pPr eaLnBrk="1" hangingPunct="1"/>
            <a:r>
              <a:rPr lang="en-US" sz="2800" dirty="0" smtClean="0"/>
              <a:t>Comparatively high </a:t>
            </a:r>
            <a:r>
              <a:rPr lang="en-US" sz="2800" dirty="0" err="1" smtClean="0"/>
              <a:t>permeance</a:t>
            </a:r>
            <a:r>
              <a:rPr lang="en-US" sz="2800" dirty="0" smtClean="0"/>
              <a:t> may promote drying in wall cavity</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152455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pPr>
              <a:defRPr/>
            </a:pPr>
            <a:r>
              <a:rPr lang="en-US"/>
              <a:t>RCI-STUCCO_5/7/07</a:t>
            </a:r>
          </a:p>
        </p:txBody>
      </p:sp>
      <p:sp>
        <p:nvSpPr>
          <p:cNvPr id="8" name="Slide Number Placeholder 6"/>
          <p:cNvSpPr>
            <a:spLocks noGrp="1"/>
          </p:cNvSpPr>
          <p:nvPr>
            <p:ph type="sldNum" sz="quarter" idx="12"/>
          </p:nvPr>
        </p:nvSpPr>
        <p:spPr/>
        <p:txBody>
          <a:bodyPr/>
          <a:lstStyle/>
          <a:p>
            <a:pPr>
              <a:defRPr/>
            </a:pPr>
            <a:fld id="{C7495753-4B1F-4972-A046-13E72EA0B94F}" type="slidenum">
              <a:rPr lang="en-US"/>
              <a:pPr>
                <a:defRPr/>
              </a:pPr>
              <a:t>35</a:t>
            </a:fld>
            <a:endParaRPr lang="en-US"/>
          </a:p>
        </p:txBody>
      </p:sp>
      <p:sp>
        <p:nvSpPr>
          <p:cNvPr id="62468" name="Rectangle 6"/>
          <p:cNvSpPr>
            <a:spLocks noGrp="1" noChangeArrowheads="1"/>
          </p:cNvSpPr>
          <p:nvPr>
            <p:ph type="title"/>
          </p:nvPr>
        </p:nvSpPr>
        <p:spPr/>
        <p:txBody>
          <a:bodyPr/>
          <a:lstStyle/>
          <a:p>
            <a:pPr eaLnBrk="1" hangingPunct="1"/>
            <a:r>
              <a:rPr lang="en-US" sz="4000" b="1" dirty="0" smtClean="0"/>
              <a:t>Durability of Asphalt Saturated Felt</a:t>
            </a:r>
          </a:p>
        </p:txBody>
      </p:sp>
      <p:sp>
        <p:nvSpPr>
          <p:cNvPr id="62469" name="Rectangle 7"/>
          <p:cNvSpPr>
            <a:spLocks noGrp="1" noChangeArrowheads="1"/>
          </p:cNvSpPr>
          <p:nvPr>
            <p:ph type="body" sz="half" idx="1"/>
          </p:nvPr>
        </p:nvSpPr>
        <p:spPr/>
        <p:txBody>
          <a:bodyPr/>
          <a:lstStyle/>
          <a:p>
            <a:pPr eaLnBrk="1" hangingPunct="1"/>
            <a:r>
              <a:rPr lang="en-US" smtClean="0"/>
              <a:t>Stucco removed after 45 years </a:t>
            </a:r>
          </a:p>
          <a:p>
            <a:pPr eaLnBrk="1" hangingPunct="1"/>
            <a:r>
              <a:rPr lang="en-US" smtClean="0"/>
              <a:t>#15 felt was intact and in good condition</a:t>
            </a:r>
          </a:p>
          <a:p>
            <a:pPr eaLnBrk="1" hangingPunct="1"/>
            <a:r>
              <a:rPr lang="en-US" smtClean="0"/>
              <a:t>All wood was dry and undamaged</a:t>
            </a:r>
          </a:p>
        </p:txBody>
      </p:sp>
      <p:sp>
        <p:nvSpPr>
          <p:cNvPr id="62470" name="Rectangle 8"/>
          <p:cNvSpPr>
            <a:spLocks noGrp="1" noChangeArrowheads="1"/>
          </p:cNvSpPr>
          <p:nvPr>
            <p:ph type="body" sz="half" idx="2"/>
          </p:nvPr>
        </p:nvSpPr>
        <p:spPr/>
        <p:txBody>
          <a:bodyPr/>
          <a:lstStyle/>
          <a:p>
            <a:pPr eaLnBrk="1" hangingPunct="1"/>
            <a:endParaRPr lang="en-US" smtClean="0"/>
          </a:p>
        </p:txBody>
      </p:sp>
      <p:pic>
        <p:nvPicPr>
          <p:cNvPr id="62471" name="Picture 5" descr="IMG_0265"/>
          <p:cNvPicPr>
            <a:picLocks noChangeAspect="1" noChangeArrowheads="1"/>
          </p:cNvPicPr>
          <p:nvPr/>
        </p:nvPicPr>
        <p:blipFill>
          <a:blip r:embed="rId3" cstate="print">
            <a:extLst>
              <a:ext uri="{28A0092B-C50C-407E-A947-70E740481C1C}">
                <a14:useLocalDpi xmlns:a14="http://schemas.microsoft.com/office/drawing/2010/main" val="0"/>
              </a:ext>
            </a:extLst>
          </a:blip>
          <a:srcRect l="7544" r="24223" b="4919"/>
          <a:stretch>
            <a:fillRect/>
          </a:stretch>
        </p:blipFill>
        <p:spPr bwMode="auto">
          <a:xfrm>
            <a:off x="4572000" y="1981200"/>
            <a:ext cx="41910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591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RCI-STUCCO_5/7/07</a:t>
            </a:r>
          </a:p>
        </p:txBody>
      </p:sp>
      <p:sp>
        <p:nvSpPr>
          <p:cNvPr id="6" name="Slide Number Placeholder 5"/>
          <p:cNvSpPr>
            <a:spLocks noGrp="1"/>
          </p:cNvSpPr>
          <p:nvPr>
            <p:ph type="sldNum" sz="quarter" idx="12"/>
          </p:nvPr>
        </p:nvSpPr>
        <p:spPr/>
        <p:txBody>
          <a:bodyPr/>
          <a:lstStyle/>
          <a:p>
            <a:pPr>
              <a:defRPr/>
            </a:pPr>
            <a:fld id="{C2614DFD-9EDD-48B3-9762-D73EF7046A96}" type="slidenum">
              <a:rPr lang="en-US"/>
              <a:pPr>
                <a:defRPr/>
              </a:pPr>
              <a:t>36</a:t>
            </a:fld>
            <a:endParaRPr lang="en-US"/>
          </a:p>
        </p:txBody>
      </p:sp>
      <p:sp>
        <p:nvSpPr>
          <p:cNvPr id="63492" name="Rectangle 2"/>
          <p:cNvSpPr>
            <a:spLocks noGrp="1" noChangeArrowheads="1"/>
          </p:cNvSpPr>
          <p:nvPr>
            <p:ph type="title"/>
          </p:nvPr>
        </p:nvSpPr>
        <p:spPr/>
        <p:txBody>
          <a:bodyPr>
            <a:normAutofit fontScale="90000"/>
          </a:bodyPr>
          <a:lstStyle/>
          <a:p>
            <a:pPr eaLnBrk="1" hangingPunct="1"/>
            <a:r>
              <a:rPr lang="en-US" sz="4000" b="1" dirty="0" smtClean="0"/>
              <a:t>Potential Disadvantages of Asphalt Saturated Felt</a:t>
            </a:r>
          </a:p>
        </p:txBody>
      </p:sp>
      <p:sp>
        <p:nvSpPr>
          <p:cNvPr id="63493" name="Rectangle 3"/>
          <p:cNvSpPr>
            <a:spLocks noGrp="1" noChangeArrowheads="1"/>
          </p:cNvSpPr>
          <p:nvPr>
            <p:ph type="body" idx="1"/>
          </p:nvPr>
        </p:nvSpPr>
        <p:spPr/>
        <p:txBody>
          <a:bodyPr/>
          <a:lstStyle/>
          <a:p>
            <a:pPr eaLnBrk="1" hangingPunct="1">
              <a:lnSpc>
                <a:spcPct val="80000"/>
              </a:lnSpc>
            </a:pPr>
            <a:r>
              <a:rPr lang="en-US" sz="2800" smtClean="0"/>
              <a:t>Minimal performance data available for use as WRB</a:t>
            </a:r>
          </a:p>
          <a:p>
            <a:pPr eaLnBrk="1" hangingPunct="1">
              <a:lnSpc>
                <a:spcPct val="80000"/>
              </a:lnSpc>
            </a:pPr>
            <a:r>
              <a:rPr lang="en-US" sz="2800" smtClean="0"/>
              <a:t>Comparatively high permeance may result in moisture transport into wall cavity</a:t>
            </a:r>
          </a:p>
          <a:p>
            <a:pPr eaLnBrk="1" hangingPunct="1">
              <a:lnSpc>
                <a:spcPct val="80000"/>
              </a:lnSpc>
            </a:pPr>
            <a:r>
              <a:rPr lang="en-US" sz="2800" smtClean="0"/>
              <a:t>Low resistance to breaking and tearing</a:t>
            </a:r>
          </a:p>
          <a:p>
            <a:pPr eaLnBrk="1" hangingPunct="1">
              <a:lnSpc>
                <a:spcPct val="80000"/>
              </a:lnSpc>
            </a:pPr>
            <a:r>
              <a:rPr lang="en-US" sz="2800" smtClean="0"/>
              <a:t>Vulnerable to deterioration after long-term exposure to water, especially when combined with UV</a:t>
            </a:r>
          </a:p>
          <a:p>
            <a:pPr eaLnBrk="1" hangingPunct="1">
              <a:lnSpc>
                <a:spcPct val="80000"/>
              </a:lnSpc>
            </a:pPr>
            <a:r>
              <a:rPr lang="en-US" sz="2800" smtClean="0"/>
              <a:t>Surfactant exposure may degrade water resistance</a:t>
            </a:r>
          </a:p>
        </p:txBody>
      </p:sp>
    </p:spTree>
    <p:extLst>
      <p:ext uri="{BB962C8B-B14F-4D97-AF65-F5344CB8AC3E}">
        <p14:creationId xmlns:p14="http://schemas.microsoft.com/office/powerpoint/2010/main" val="279610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RCI-STUCCO_5/7/07</a:t>
            </a:r>
          </a:p>
        </p:txBody>
      </p:sp>
      <p:sp>
        <p:nvSpPr>
          <p:cNvPr id="6" name="Slide Number Placeholder 5"/>
          <p:cNvSpPr>
            <a:spLocks noGrp="1"/>
          </p:cNvSpPr>
          <p:nvPr>
            <p:ph type="sldNum" sz="quarter" idx="12"/>
          </p:nvPr>
        </p:nvSpPr>
        <p:spPr/>
        <p:txBody>
          <a:bodyPr/>
          <a:lstStyle/>
          <a:p>
            <a:pPr>
              <a:defRPr/>
            </a:pPr>
            <a:fld id="{90E0A510-EFAA-40AD-9ECF-E9D44FC58308}" type="slidenum">
              <a:rPr lang="en-US"/>
              <a:pPr>
                <a:defRPr/>
              </a:pPr>
              <a:t>37</a:t>
            </a:fld>
            <a:endParaRPr lang="en-US"/>
          </a:p>
        </p:txBody>
      </p:sp>
      <p:sp>
        <p:nvSpPr>
          <p:cNvPr id="64516" name="Rectangle 2"/>
          <p:cNvSpPr>
            <a:spLocks noGrp="1" noChangeArrowheads="1"/>
          </p:cNvSpPr>
          <p:nvPr>
            <p:ph type="title"/>
          </p:nvPr>
        </p:nvSpPr>
        <p:spPr/>
        <p:txBody>
          <a:bodyPr>
            <a:normAutofit fontScale="90000"/>
          </a:bodyPr>
          <a:lstStyle/>
          <a:p>
            <a:pPr eaLnBrk="1" hangingPunct="1"/>
            <a:r>
              <a:rPr lang="en-US" sz="4000" b="1" dirty="0" smtClean="0"/>
              <a:t>Potential Advantages of Asphalt Saturated Kraft Paper</a:t>
            </a:r>
          </a:p>
        </p:txBody>
      </p:sp>
      <p:sp>
        <p:nvSpPr>
          <p:cNvPr id="64517" name="Rectangle 3"/>
          <p:cNvSpPr>
            <a:spLocks noGrp="1" noChangeArrowheads="1"/>
          </p:cNvSpPr>
          <p:nvPr>
            <p:ph type="body" idx="1"/>
          </p:nvPr>
        </p:nvSpPr>
        <p:spPr>
          <a:xfrm>
            <a:off x="457200" y="1371600"/>
            <a:ext cx="8229600" cy="4525963"/>
          </a:xfrm>
        </p:spPr>
        <p:txBody>
          <a:bodyPr/>
          <a:lstStyle/>
          <a:p>
            <a:pPr eaLnBrk="1" hangingPunct="1">
              <a:lnSpc>
                <a:spcPct val="90000"/>
              </a:lnSpc>
            </a:pPr>
            <a:r>
              <a:rPr lang="en-US" sz="2800" dirty="0" smtClean="0"/>
              <a:t>Long history of successful use under normal exposure conditions</a:t>
            </a:r>
          </a:p>
          <a:p>
            <a:pPr eaLnBrk="1" hangingPunct="1">
              <a:lnSpc>
                <a:spcPct val="90000"/>
              </a:lnSpc>
            </a:pPr>
            <a:r>
              <a:rPr lang="en-US" sz="2800" dirty="0" smtClean="0"/>
              <a:t>Prescriptively conforms to most codes</a:t>
            </a:r>
          </a:p>
          <a:p>
            <a:pPr eaLnBrk="1" hangingPunct="1">
              <a:lnSpc>
                <a:spcPct val="90000"/>
              </a:lnSpc>
            </a:pPr>
            <a:r>
              <a:rPr lang="en-US" sz="2800" dirty="0" smtClean="0"/>
              <a:t>Low material cost</a:t>
            </a:r>
          </a:p>
          <a:p>
            <a:pPr eaLnBrk="1" hangingPunct="1">
              <a:lnSpc>
                <a:spcPct val="90000"/>
              </a:lnSpc>
            </a:pPr>
            <a:r>
              <a:rPr lang="en-US" sz="2800" dirty="0" smtClean="0"/>
              <a:t>More performance data available than for felt</a:t>
            </a:r>
          </a:p>
          <a:p>
            <a:pPr eaLnBrk="1" hangingPunct="1">
              <a:lnSpc>
                <a:spcPct val="90000"/>
              </a:lnSpc>
            </a:pPr>
            <a:r>
              <a:rPr lang="en-US" sz="2800" dirty="0" smtClean="0"/>
              <a:t>Better resistance to bending damage than felt, but tears easily</a:t>
            </a:r>
          </a:p>
          <a:p>
            <a:pPr eaLnBrk="1" hangingPunct="1">
              <a:lnSpc>
                <a:spcPct val="90000"/>
              </a:lnSpc>
            </a:pPr>
            <a:r>
              <a:rPr lang="en-US" sz="2800" dirty="0" smtClean="0"/>
              <a:t>Comparatively lower </a:t>
            </a:r>
            <a:r>
              <a:rPr lang="en-US" sz="2800" dirty="0" err="1" smtClean="0"/>
              <a:t>permeance</a:t>
            </a:r>
            <a:r>
              <a:rPr lang="en-US" sz="2800" dirty="0" smtClean="0"/>
              <a:t> may result in less moisture transport into wall cavity</a:t>
            </a:r>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3595742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RCI-STUCCO_5/7/07</a:t>
            </a:r>
          </a:p>
        </p:txBody>
      </p:sp>
      <p:sp>
        <p:nvSpPr>
          <p:cNvPr id="6" name="Slide Number Placeholder 5"/>
          <p:cNvSpPr>
            <a:spLocks noGrp="1"/>
          </p:cNvSpPr>
          <p:nvPr>
            <p:ph type="sldNum" sz="quarter" idx="12"/>
          </p:nvPr>
        </p:nvSpPr>
        <p:spPr/>
        <p:txBody>
          <a:bodyPr/>
          <a:lstStyle/>
          <a:p>
            <a:pPr>
              <a:defRPr/>
            </a:pPr>
            <a:fld id="{C0AAD691-44CF-4CCA-92D1-9B6C0D70BA90}" type="slidenum">
              <a:rPr lang="en-US"/>
              <a:pPr>
                <a:defRPr/>
              </a:pPr>
              <a:t>38</a:t>
            </a:fld>
            <a:endParaRPr lang="en-US"/>
          </a:p>
        </p:txBody>
      </p:sp>
      <p:sp>
        <p:nvSpPr>
          <p:cNvPr id="65540" name="Rectangle 2"/>
          <p:cNvSpPr>
            <a:spLocks noGrp="1" noChangeArrowheads="1"/>
          </p:cNvSpPr>
          <p:nvPr>
            <p:ph type="title"/>
          </p:nvPr>
        </p:nvSpPr>
        <p:spPr/>
        <p:txBody>
          <a:bodyPr>
            <a:normAutofit fontScale="90000"/>
          </a:bodyPr>
          <a:lstStyle/>
          <a:p>
            <a:pPr eaLnBrk="1" hangingPunct="1"/>
            <a:r>
              <a:rPr lang="en-US" sz="4000" b="1" dirty="0" smtClean="0"/>
              <a:t>Potential Disadvantages of Asphalt Saturated Kraft Paper</a:t>
            </a:r>
          </a:p>
        </p:txBody>
      </p:sp>
      <p:sp>
        <p:nvSpPr>
          <p:cNvPr id="65541" name="Rectangle 3"/>
          <p:cNvSpPr>
            <a:spLocks noGrp="1" noChangeArrowheads="1"/>
          </p:cNvSpPr>
          <p:nvPr>
            <p:ph type="body" idx="1"/>
          </p:nvPr>
        </p:nvSpPr>
        <p:spPr/>
        <p:txBody>
          <a:bodyPr/>
          <a:lstStyle/>
          <a:p>
            <a:pPr eaLnBrk="1" hangingPunct="1"/>
            <a:r>
              <a:rPr lang="en-US" sz="2800" dirty="0" smtClean="0"/>
              <a:t>Low resistance to tearing</a:t>
            </a:r>
          </a:p>
          <a:p>
            <a:pPr eaLnBrk="1" hangingPunct="1"/>
            <a:r>
              <a:rPr lang="en-US" sz="2800" dirty="0" smtClean="0"/>
              <a:t>Decomposes after long-term exposure to water, especially when combined with UV</a:t>
            </a:r>
          </a:p>
          <a:p>
            <a:pPr eaLnBrk="1" hangingPunct="1"/>
            <a:r>
              <a:rPr lang="en-US" sz="2800" dirty="0" smtClean="0"/>
              <a:t>Surfactant exposure may degrade water resistance</a:t>
            </a:r>
          </a:p>
          <a:p>
            <a:pPr eaLnBrk="1" hangingPunct="1"/>
            <a:r>
              <a:rPr lang="en-US" sz="2800" dirty="0" smtClean="0"/>
              <a:t>Less asphalt compared to felt-based WRBs</a:t>
            </a:r>
          </a:p>
          <a:p>
            <a:pPr eaLnBrk="1" hangingPunct="1"/>
            <a:r>
              <a:rPr lang="en-US" sz="2800" dirty="0" smtClean="0"/>
              <a:t>Comparatively lower </a:t>
            </a:r>
            <a:r>
              <a:rPr lang="en-US" sz="2800" dirty="0" err="1" smtClean="0"/>
              <a:t>permeance</a:t>
            </a:r>
            <a:r>
              <a:rPr lang="en-US" sz="2800" dirty="0" smtClean="0"/>
              <a:t> may retard drying in wall cavity</a:t>
            </a:r>
          </a:p>
          <a:p>
            <a:pPr eaLnBrk="1" hangingPunct="1"/>
            <a:endParaRPr lang="en-US" dirty="0" smtClean="0"/>
          </a:p>
          <a:p>
            <a:pPr eaLnBrk="1" hangingPunct="1"/>
            <a:endParaRPr lang="en-US" dirty="0" smtClean="0"/>
          </a:p>
          <a:p>
            <a:pPr marL="0" indent="0" eaLnBrk="1" hangingPunct="1">
              <a:buNone/>
            </a:pPr>
            <a:endParaRPr lang="en-US" dirty="0" smtClean="0"/>
          </a:p>
        </p:txBody>
      </p:sp>
    </p:spTree>
    <p:extLst>
      <p:ext uri="{BB962C8B-B14F-4D97-AF65-F5344CB8AC3E}">
        <p14:creationId xmlns:p14="http://schemas.microsoft.com/office/powerpoint/2010/main" val="3471837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dirty="0"/>
              <a:t>D+D  May 22, 2014 – Tom Butt</a:t>
            </a:r>
          </a:p>
        </p:txBody>
      </p:sp>
      <p:sp>
        <p:nvSpPr>
          <p:cNvPr id="8" name="Slide Number Placeholder 5"/>
          <p:cNvSpPr>
            <a:spLocks noGrp="1"/>
          </p:cNvSpPr>
          <p:nvPr>
            <p:ph type="sldNum" sz="quarter" idx="12"/>
          </p:nvPr>
        </p:nvSpPr>
        <p:spPr/>
        <p:txBody>
          <a:bodyPr/>
          <a:lstStyle/>
          <a:p>
            <a:pPr>
              <a:defRPr/>
            </a:pPr>
            <a:fld id="{DD3F1501-F425-45BC-AE42-599A4C33B8FF}" type="slidenum">
              <a:rPr lang="en-US"/>
              <a:pPr>
                <a:defRPr/>
              </a:pPr>
              <a:t>39</a:t>
            </a:fld>
            <a:endParaRPr lang="en-US"/>
          </a:p>
        </p:txBody>
      </p:sp>
      <p:sp>
        <p:nvSpPr>
          <p:cNvPr id="66564" name="Rectangle 2"/>
          <p:cNvSpPr>
            <a:spLocks noGrp="1" noChangeArrowheads="1"/>
          </p:cNvSpPr>
          <p:nvPr>
            <p:ph type="title"/>
          </p:nvPr>
        </p:nvSpPr>
        <p:spPr>
          <a:xfrm>
            <a:off x="457200" y="0"/>
            <a:ext cx="8229600" cy="1371600"/>
          </a:xfrm>
        </p:spPr>
        <p:txBody>
          <a:bodyPr/>
          <a:lstStyle/>
          <a:p>
            <a:pPr eaLnBrk="1" hangingPunct="1"/>
            <a:r>
              <a:rPr lang="en-US" sz="3200" b="1" dirty="0" smtClean="0"/>
              <a:t>Building paper can erode from repeated wetting leading to leakage</a:t>
            </a:r>
          </a:p>
        </p:txBody>
      </p:sp>
      <p:pic>
        <p:nvPicPr>
          <p:cNvPr id="66565" name="Picture 3" descr="auto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55304" b="51807"/>
          <a:stretch>
            <a:fillRect/>
          </a:stretch>
        </p:blipFill>
        <p:spPr>
          <a:xfrm>
            <a:off x="457200" y="1219200"/>
            <a:ext cx="3781425" cy="4953000"/>
          </a:xfrm>
          <a:noFill/>
          <a:ln>
            <a:solidFill>
              <a:srgbClr val="FFFF66"/>
            </a:solidFill>
            <a:miter lim="800000"/>
            <a:headEnd/>
            <a:tailEnd/>
          </a:ln>
        </p:spPr>
      </p:pic>
      <p:pic>
        <p:nvPicPr>
          <p:cNvPr id="66566" name="Picture 4" descr="auto0"/>
          <p:cNvPicPr>
            <a:picLocks noChangeAspect="1" noChangeArrowheads="1"/>
          </p:cNvPicPr>
          <p:nvPr/>
        </p:nvPicPr>
        <p:blipFill>
          <a:blip r:embed="rId4">
            <a:extLst>
              <a:ext uri="{28A0092B-C50C-407E-A947-70E740481C1C}">
                <a14:useLocalDpi xmlns:a14="http://schemas.microsoft.com/office/drawing/2010/main" val="0"/>
              </a:ext>
            </a:extLst>
          </a:blip>
          <a:srcRect t="12245"/>
          <a:stretch>
            <a:fillRect/>
          </a:stretch>
        </p:blipFill>
        <p:spPr bwMode="auto">
          <a:xfrm>
            <a:off x="4876800" y="3810000"/>
            <a:ext cx="3962400" cy="2416175"/>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66567" name="Picture 5" descr="auto0"/>
          <p:cNvPicPr>
            <a:picLocks noChangeAspect="1" noChangeArrowheads="1"/>
          </p:cNvPicPr>
          <p:nvPr/>
        </p:nvPicPr>
        <p:blipFill>
          <a:blip r:embed="rId5">
            <a:extLst>
              <a:ext uri="{28A0092B-C50C-407E-A947-70E740481C1C}">
                <a14:useLocalDpi xmlns:a14="http://schemas.microsoft.com/office/drawing/2010/main" val="0"/>
              </a:ext>
            </a:extLst>
          </a:blip>
          <a:srcRect b="8820"/>
          <a:stretch>
            <a:fillRect/>
          </a:stretch>
        </p:blipFill>
        <p:spPr bwMode="auto">
          <a:xfrm>
            <a:off x="4876800" y="1219200"/>
            <a:ext cx="3962400" cy="252095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6541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A67C91E5-5596-4100-97F3-9E0411E09783}" type="slidenum">
              <a:rPr lang="en-US"/>
              <a:pPr>
                <a:defRPr/>
              </a:pPr>
              <a:t>4</a:t>
            </a:fld>
            <a:endParaRPr lang="en-US"/>
          </a:p>
        </p:txBody>
      </p:sp>
      <p:sp>
        <p:nvSpPr>
          <p:cNvPr id="6148" name="Rectangle 2"/>
          <p:cNvSpPr>
            <a:spLocks noGrp="1" noChangeArrowheads="1"/>
          </p:cNvSpPr>
          <p:nvPr>
            <p:ph type="title"/>
          </p:nvPr>
        </p:nvSpPr>
        <p:spPr/>
        <p:txBody>
          <a:bodyPr/>
          <a:lstStyle/>
          <a:p>
            <a:pPr eaLnBrk="1" hangingPunct="1"/>
            <a:r>
              <a:rPr lang="en-US" b="1" dirty="0" smtClean="0"/>
              <a:t>TYPES OF BARRIERS</a:t>
            </a:r>
          </a:p>
        </p:txBody>
      </p:sp>
      <p:sp>
        <p:nvSpPr>
          <p:cNvPr id="6149" name="Rectangle 3"/>
          <p:cNvSpPr>
            <a:spLocks noGrp="1" noChangeArrowheads="1"/>
          </p:cNvSpPr>
          <p:nvPr>
            <p:ph type="body" idx="1"/>
          </p:nvPr>
        </p:nvSpPr>
        <p:spPr/>
        <p:txBody>
          <a:bodyPr/>
          <a:lstStyle/>
          <a:p>
            <a:pPr eaLnBrk="1" hangingPunct="1"/>
            <a:r>
              <a:rPr lang="en-US" dirty="0" smtClean="0"/>
              <a:t>Water Resistive Barriers (WRB)</a:t>
            </a:r>
          </a:p>
          <a:p>
            <a:pPr eaLnBrk="1" hangingPunct="1"/>
            <a:r>
              <a:rPr lang="en-US" dirty="0" smtClean="0"/>
              <a:t>Air Barriers</a:t>
            </a:r>
          </a:p>
          <a:p>
            <a:pPr eaLnBrk="1" hangingPunct="1"/>
            <a:r>
              <a:rPr lang="en-US" dirty="0" smtClean="0"/>
              <a:t>Vapor Barriers (technically, Vapor Retarders)</a:t>
            </a:r>
          </a:p>
          <a:p>
            <a:pPr eaLnBrk="1" hangingPunct="1"/>
            <a:r>
              <a:rPr lang="en-US" dirty="0" smtClean="0"/>
              <a:t>Flexible Flashings</a:t>
            </a:r>
          </a:p>
        </p:txBody>
      </p:sp>
    </p:spTree>
    <p:extLst>
      <p:ext uri="{BB962C8B-B14F-4D97-AF65-F5344CB8AC3E}">
        <p14:creationId xmlns:p14="http://schemas.microsoft.com/office/powerpoint/2010/main" val="1631745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069A794E-8675-46CA-BCEB-CED3E4A6E131}" type="slidenum">
              <a:rPr lang="en-US"/>
              <a:pPr>
                <a:defRPr/>
              </a:pPr>
              <a:t>40</a:t>
            </a:fld>
            <a:endParaRPr lang="en-US"/>
          </a:p>
        </p:txBody>
      </p:sp>
      <p:sp>
        <p:nvSpPr>
          <p:cNvPr id="67588" name="Rectangle 2"/>
          <p:cNvSpPr>
            <a:spLocks noGrp="1" noChangeArrowheads="1"/>
          </p:cNvSpPr>
          <p:nvPr>
            <p:ph type="title"/>
          </p:nvPr>
        </p:nvSpPr>
        <p:spPr/>
        <p:txBody>
          <a:bodyPr>
            <a:normAutofit fontScale="90000"/>
          </a:bodyPr>
          <a:lstStyle/>
          <a:p>
            <a:pPr eaLnBrk="1" hangingPunct="1"/>
            <a:r>
              <a:rPr lang="en-US" sz="4000" b="1" dirty="0" smtClean="0"/>
              <a:t>Potential Advantages of Polymeric Sheets</a:t>
            </a:r>
          </a:p>
        </p:txBody>
      </p:sp>
      <p:sp>
        <p:nvSpPr>
          <p:cNvPr id="67589" name="Rectangle 3"/>
          <p:cNvSpPr>
            <a:spLocks noGrp="1" noChangeArrowheads="1"/>
          </p:cNvSpPr>
          <p:nvPr>
            <p:ph type="body" idx="1"/>
          </p:nvPr>
        </p:nvSpPr>
        <p:spPr/>
        <p:txBody>
          <a:bodyPr/>
          <a:lstStyle/>
          <a:p>
            <a:pPr eaLnBrk="1" hangingPunct="1">
              <a:lnSpc>
                <a:spcPct val="90000"/>
              </a:lnSpc>
            </a:pPr>
            <a:r>
              <a:rPr lang="en-US" smtClean="0"/>
              <a:t>High resistance to tearing and breaking</a:t>
            </a:r>
          </a:p>
          <a:p>
            <a:pPr eaLnBrk="1" hangingPunct="1">
              <a:lnSpc>
                <a:spcPct val="90000"/>
              </a:lnSpc>
            </a:pPr>
            <a:r>
              <a:rPr lang="en-US" smtClean="0"/>
              <a:t>Large sheets with fewer lap joints</a:t>
            </a:r>
          </a:p>
          <a:p>
            <a:pPr eaLnBrk="1" hangingPunct="1">
              <a:lnSpc>
                <a:spcPct val="90000"/>
              </a:lnSpc>
            </a:pPr>
            <a:r>
              <a:rPr lang="en-US" smtClean="0"/>
              <a:t>Remains durable after long-term water exposure</a:t>
            </a:r>
          </a:p>
          <a:p>
            <a:pPr eaLnBrk="1" hangingPunct="1">
              <a:lnSpc>
                <a:spcPct val="90000"/>
              </a:lnSpc>
            </a:pPr>
            <a:r>
              <a:rPr lang="en-US" smtClean="0"/>
              <a:t>Air barrier functionality</a:t>
            </a:r>
          </a:p>
          <a:p>
            <a:pPr eaLnBrk="1" hangingPunct="1">
              <a:lnSpc>
                <a:spcPct val="90000"/>
              </a:lnSpc>
            </a:pPr>
            <a:r>
              <a:rPr lang="en-US" smtClean="0"/>
              <a:t>High water vapor permeance allows drying by evaporation of wall cavity</a:t>
            </a:r>
          </a:p>
          <a:p>
            <a:pPr eaLnBrk="1" hangingPunct="1">
              <a:lnSpc>
                <a:spcPct val="90000"/>
              </a:lnSpc>
            </a:pPr>
            <a:r>
              <a:rPr lang="en-US" smtClean="0"/>
              <a:t>High resistance to water under pressure</a:t>
            </a:r>
          </a:p>
        </p:txBody>
      </p:sp>
    </p:spTree>
    <p:extLst>
      <p:ext uri="{BB962C8B-B14F-4D97-AF65-F5344CB8AC3E}">
        <p14:creationId xmlns:p14="http://schemas.microsoft.com/office/powerpoint/2010/main" val="2237000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8BBBAAEA-E2DA-4A87-9570-0FFFEA38ECED}" type="slidenum">
              <a:rPr lang="en-US"/>
              <a:pPr>
                <a:defRPr/>
              </a:pPr>
              <a:t>41</a:t>
            </a:fld>
            <a:endParaRPr lang="en-US"/>
          </a:p>
        </p:txBody>
      </p:sp>
      <p:sp>
        <p:nvSpPr>
          <p:cNvPr id="68612" name="Rectangle 2"/>
          <p:cNvSpPr>
            <a:spLocks noGrp="1" noChangeArrowheads="1"/>
          </p:cNvSpPr>
          <p:nvPr>
            <p:ph type="title"/>
          </p:nvPr>
        </p:nvSpPr>
        <p:spPr/>
        <p:txBody>
          <a:bodyPr>
            <a:normAutofit fontScale="90000"/>
          </a:bodyPr>
          <a:lstStyle/>
          <a:p>
            <a:pPr eaLnBrk="1" hangingPunct="1"/>
            <a:r>
              <a:rPr lang="en-US" sz="4000" b="1" dirty="0" smtClean="0"/>
              <a:t>Potential Disadvantages of Polymeric Sheets</a:t>
            </a:r>
          </a:p>
        </p:txBody>
      </p:sp>
      <p:sp>
        <p:nvSpPr>
          <p:cNvPr id="68613" name="Rectangle 3"/>
          <p:cNvSpPr>
            <a:spLocks noGrp="1" noChangeArrowheads="1"/>
          </p:cNvSpPr>
          <p:nvPr>
            <p:ph type="body" idx="1"/>
          </p:nvPr>
        </p:nvSpPr>
        <p:spPr/>
        <p:txBody>
          <a:bodyPr/>
          <a:lstStyle/>
          <a:p>
            <a:pPr eaLnBrk="1" hangingPunct="1">
              <a:lnSpc>
                <a:spcPct val="90000"/>
              </a:lnSpc>
            </a:pPr>
            <a:r>
              <a:rPr lang="en-US" smtClean="0"/>
              <a:t>Relatively expensive material cost</a:t>
            </a:r>
          </a:p>
          <a:p>
            <a:pPr eaLnBrk="1" hangingPunct="1">
              <a:lnSpc>
                <a:spcPct val="90000"/>
              </a:lnSpc>
            </a:pPr>
            <a:r>
              <a:rPr lang="en-US" smtClean="0"/>
              <a:t>UV sensitivity</a:t>
            </a:r>
          </a:p>
          <a:p>
            <a:pPr eaLnBrk="1" hangingPunct="1">
              <a:lnSpc>
                <a:spcPct val="90000"/>
              </a:lnSpc>
            </a:pPr>
            <a:r>
              <a:rPr lang="en-US" smtClean="0"/>
              <a:t>Sensitivity to surfactants</a:t>
            </a:r>
          </a:p>
          <a:p>
            <a:pPr eaLnBrk="1" hangingPunct="1">
              <a:lnSpc>
                <a:spcPct val="90000"/>
              </a:lnSpc>
            </a:pPr>
            <a:r>
              <a:rPr lang="en-US" smtClean="0"/>
              <a:t>Adhesion to cement plaster (stucco) may affect water resistance</a:t>
            </a:r>
          </a:p>
          <a:p>
            <a:pPr eaLnBrk="1" hangingPunct="1">
              <a:lnSpc>
                <a:spcPct val="90000"/>
              </a:lnSpc>
            </a:pPr>
            <a:r>
              <a:rPr lang="en-US" smtClean="0"/>
              <a:t>Comparatively high permeance may result in moisture transport into wall cavity</a:t>
            </a:r>
          </a:p>
          <a:p>
            <a:pPr eaLnBrk="1" hangingPunct="1">
              <a:lnSpc>
                <a:spcPct val="90000"/>
              </a:lnSpc>
            </a:pPr>
            <a:r>
              <a:rPr lang="en-US" smtClean="0"/>
              <a:t>May retain liquid water in wall cavities</a:t>
            </a:r>
          </a:p>
        </p:txBody>
      </p:sp>
    </p:spTree>
    <p:extLst>
      <p:ext uri="{BB962C8B-B14F-4D97-AF65-F5344CB8AC3E}">
        <p14:creationId xmlns:p14="http://schemas.microsoft.com/office/powerpoint/2010/main" val="112876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LIQUID APPLIED WRB</a:t>
            </a:r>
            <a:endParaRPr lang="en-US" b="1"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754" b="22554"/>
          <a:stretch/>
        </p:blipFill>
        <p:spPr>
          <a:xfrm>
            <a:off x="1554691" y="1600201"/>
            <a:ext cx="5989109" cy="3505200"/>
          </a:xfrm>
        </p:spPr>
      </p:pic>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42</a:t>
            </a:fld>
            <a:endParaRPr lang="en-US"/>
          </a:p>
        </p:txBody>
      </p:sp>
    </p:spTree>
    <p:extLst>
      <p:ext uri="{BB962C8B-B14F-4D97-AF65-F5344CB8AC3E}">
        <p14:creationId xmlns:p14="http://schemas.microsoft.com/office/powerpoint/2010/main" val="16789369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LIQUID APPLIED WRB STANDARDS</a:t>
            </a:r>
            <a:endParaRPr lang="en-US" b="1" dirty="0"/>
          </a:p>
        </p:txBody>
      </p:sp>
      <p:sp>
        <p:nvSpPr>
          <p:cNvPr id="3" name="Content Placeholder 2"/>
          <p:cNvSpPr>
            <a:spLocks noGrp="1"/>
          </p:cNvSpPr>
          <p:nvPr>
            <p:ph idx="1"/>
          </p:nvPr>
        </p:nvSpPr>
        <p:spPr/>
        <p:txBody>
          <a:bodyPr>
            <a:normAutofit/>
          </a:bodyPr>
          <a:lstStyle/>
          <a:p>
            <a:r>
              <a:rPr lang="en-US" dirty="0"/>
              <a:t>AC209 - Trowel-, Spray- or Roller-applied Water-resistive Coatings Used as Weather-resistive Barriers over Exterior </a:t>
            </a:r>
            <a:r>
              <a:rPr lang="en-US" dirty="0" err="1"/>
              <a:t>Cementitious</a:t>
            </a:r>
            <a:r>
              <a:rPr lang="en-US" dirty="0"/>
              <a:t> Wall Coverings </a:t>
            </a:r>
            <a:endParaRPr lang="en-US" dirty="0" smtClean="0"/>
          </a:p>
          <a:p>
            <a:r>
              <a:rPr lang="en-US" dirty="0" smtClean="0"/>
              <a:t>ASTM </a:t>
            </a:r>
            <a:r>
              <a:rPr lang="en-US" dirty="0"/>
              <a:t>E2570 – Standard Test Methods for Evaluating Water Resistive Barrier (WRB) Coatings Used under Exterior Insulation and Finish Systems </a:t>
            </a:r>
            <a:r>
              <a:rPr lang="en-US" dirty="0" smtClean="0"/>
              <a:t>(Now in ICC, replaces AC212)</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43</a:t>
            </a:fld>
            <a:endParaRPr lang="en-US"/>
          </a:p>
        </p:txBody>
      </p:sp>
    </p:spTree>
    <p:extLst>
      <p:ext uri="{BB962C8B-B14F-4D97-AF65-F5344CB8AC3E}">
        <p14:creationId xmlns:p14="http://schemas.microsoft.com/office/powerpoint/2010/main" val="2607587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LIQUID APPLIED WRBs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AC 209 - Trowel-</a:t>
            </a:r>
            <a:r>
              <a:rPr lang="en-US" dirty="0"/>
              <a:t>, Spray- or Roller-applied Water-resistive Coatings Used as Weather-resistive Barriers over Exterior </a:t>
            </a:r>
            <a:r>
              <a:rPr lang="en-US" dirty="0" err="1"/>
              <a:t>Cementitious</a:t>
            </a:r>
            <a:r>
              <a:rPr lang="en-US" dirty="0"/>
              <a:t> Wall Coverings and AC212 - Water-resistive Coatings Used as Water-resistive Barriers over Exterior </a:t>
            </a:r>
            <a:r>
              <a:rPr lang="en-US" dirty="0" smtClean="0"/>
              <a:t>Sheathing</a:t>
            </a:r>
          </a:p>
          <a:p>
            <a:r>
              <a:rPr lang="en-US" dirty="0" smtClean="0"/>
              <a:t>Refers to AC 38 for Water vapor </a:t>
            </a:r>
            <a:r>
              <a:rPr lang="en-US" dirty="0" err="1" smtClean="0"/>
              <a:t>Permeance</a:t>
            </a:r>
            <a:endParaRPr lang="en-US" dirty="0" smtClean="0"/>
          </a:p>
          <a:p>
            <a:r>
              <a:rPr lang="en-US" dirty="0" smtClean="0"/>
              <a:t>Refers to AC 38 and ASTM E331 </a:t>
            </a:r>
          </a:p>
          <a:p>
            <a:pPr lvl="1"/>
            <a:r>
              <a:rPr lang="en-US" dirty="0" smtClean="0"/>
              <a:t>AC 209: 6.24 PSF for 75 minutes</a:t>
            </a:r>
          </a:p>
          <a:p>
            <a:pPr lvl="1"/>
            <a:r>
              <a:rPr lang="en-US" dirty="0" smtClean="0"/>
              <a:t>AC 212: 2.86 PSF for 15 minutes</a:t>
            </a:r>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44</a:t>
            </a:fld>
            <a:endParaRPr lang="en-US"/>
          </a:p>
        </p:txBody>
      </p:sp>
    </p:spTree>
    <p:extLst>
      <p:ext uri="{BB962C8B-B14F-4D97-AF65-F5344CB8AC3E}">
        <p14:creationId xmlns:p14="http://schemas.microsoft.com/office/powerpoint/2010/main" val="179423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RIGID BOARD WRB STANDARD</a:t>
            </a:r>
            <a:endParaRPr lang="en-US" b="1" dirty="0"/>
          </a:p>
        </p:txBody>
      </p:sp>
      <p:sp>
        <p:nvSpPr>
          <p:cNvPr id="3" name="Content Placeholder 2"/>
          <p:cNvSpPr>
            <a:spLocks noGrp="1"/>
          </p:cNvSpPr>
          <p:nvPr>
            <p:ph idx="1"/>
          </p:nvPr>
        </p:nvSpPr>
        <p:spPr/>
        <p:txBody>
          <a:bodyPr>
            <a:normAutofit/>
          </a:bodyPr>
          <a:lstStyle/>
          <a:p>
            <a:pPr lvl="0"/>
            <a:r>
              <a:rPr lang="en-US" i="1" dirty="0"/>
              <a:t>AC71 - Foam Plastic Sheathing Panels Used as Weather-resistive </a:t>
            </a:r>
            <a:r>
              <a:rPr lang="en-US" i="1" dirty="0" smtClean="0"/>
              <a:t>Barriers</a:t>
            </a:r>
          </a:p>
          <a:p>
            <a:pPr lvl="1"/>
            <a:r>
              <a:rPr lang="en-US" i="1" dirty="0" smtClean="0"/>
              <a:t>Water Resistance: AATCC Test Method 127, 55 cm for 5 hours and ASTM E331 at 6.24 PSF for 2 hours</a:t>
            </a:r>
            <a:endParaRPr lang="en-US" dirty="0"/>
          </a:p>
          <a:p>
            <a:pPr lvl="0"/>
            <a:r>
              <a:rPr lang="en-US" i="1" dirty="0"/>
              <a:t>AC382 - Laminated Fibrous Board Sheathing Material Used as a Water-resistive </a:t>
            </a:r>
            <a:r>
              <a:rPr lang="en-US" i="1" dirty="0" smtClean="0"/>
              <a:t>Barrier</a:t>
            </a:r>
          </a:p>
          <a:p>
            <a:pPr lvl="1"/>
            <a:r>
              <a:rPr lang="en-US" i="1" dirty="0" smtClean="0"/>
              <a:t>Water Resistance: ASTM E331 2.86 PSF for 15 minutes and Hydrostatic Pressure Test, 550 mm for 5 hours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45</a:t>
            </a:fld>
            <a:endParaRPr lang="en-US"/>
          </a:p>
        </p:txBody>
      </p:sp>
    </p:spTree>
    <p:extLst>
      <p:ext uri="{BB962C8B-B14F-4D97-AF65-F5344CB8AC3E}">
        <p14:creationId xmlns:p14="http://schemas.microsoft.com/office/powerpoint/2010/main" val="32760390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1576CCD6-3CE6-43A9-B511-48BCB01825C6}" type="slidenum">
              <a:rPr lang="en-US"/>
              <a:pPr>
                <a:defRPr/>
              </a:pPr>
              <a:t>46</a:t>
            </a:fld>
            <a:endParaRPr lang="en-US"/>
          </a:p>
        </p:txBody>
      </p:sp>
      <p:sp>
        <p:nvSpPr>
          <p:cNvPr id="28676" name="Rectangle 2"/>
          <p:cNvSpPr>
            <a:spLocks noGrp="1" noChangeArrowheads="1"/>
          </p:cNvSpPr>
          <p:nvPr>
            <p:ph type="title"/>
          </p:nvPr>
        </p:nvSpPr>
        <p:spPr/>
        <p:txBody>
          <a:bodyPr/>
          <a:lstStyle/>
          <a:p>
            <a:pPr eaLnBrk="1" hangingPunct="1"/>
            <a:r>
              <a:rPr lang="en-US" b="1" dirty="0" smtClean="0"/>
              <a:t>Board Products</a:t>
            </a:r>
          </a:p>
        </p:txBody>
      </p:sp>
      <p:sp>
        <p:nvSpPr>
          <p:cNvPr id="28677" name="Rectangle 3"/>
          <p:cNvSpPr>
            <a:spLocks noGrp="1" noChangeArrowheads="1"/>
          </p:cNvSpPr>
          <p:nvPr>
            <p:ph type="body" idx="1"/>
          </p:nvPr>
        </p:nvSpPr>
        <p:spPr/>
        <p:txBody>
          <a:bodyPr/>
          <a:lstStyle/>
          <a:p>
            <a:pPr eaLnBrk="1" hangingPunct="1"/>
            <a:r>
              <a:rPr lang="en-US" dirty="0" smtClean="0"/>
              <a:t>Board products (i.e., foam core board)</a:t>
            </a:r>
          </a:p>
        </p:txBody>
      </p:sp>
      <p:pic>
        <p:nvPicPr>
          <p:cNvPr id="286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5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4" name="Picture 2" descr="http://www.marchgreentechnologies.com/uploads/1/7/6/4/17642201/75694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09800"/>
            <a:ext cx="2594341" cy="245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88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 AIR BARRIER</a:t>
            </a:r>
            <a:endParaRPr lang="en-US" b="1" dirty="0"/>
          </a:p>
        </p:txBody>
      </p:sp>
      <p:sp>
        <p:nvSpPr>
          <p:cNvPr id="3" name="Content Placeholder 2"/>
          <p:cNvSpPr>
            <a:spLocks noGrp="1"/>
          </p:cNvSpPr>
          <p:nvPr>
            <p:ph idx="1"/>
          </p:nvPr>
        </p:nvSpPr>
        <p:spPr/>
        <p:txBody>
          <a:bodyPr>
            <a:normAutofit fontScale="92500"/>
          </a:bodyPr>
          <a:lstStyle/>
          <a:p>
            <a:pPr lvl="0"/>
            <a:r>
              <a:rPr lang="en-US" b="1" i="1" dirty="0"/>
              <a:t>International Energy Conservation Code (IECC</a:t>
            </a:r>
            <a:r>
              <a:rPr lang="en-US" b="1" i="1" dirty="0" smtClean="0"/>
              <a:t>): </a:t>
            </a:r>
            <a:r>
              <a:rPr lang="en-US" dirty="0"/>
              <a:t>Material(s) assembled and joined together to provide a barrier to air leakage through the building envelope. And air barrier may be a single material or a combination of materials</a:t>
            </a:r>
            <a:r>
              <a:rPr lang="en-US" dirty="0" smtClean="0"/>
              <a:t>.</a:t>
            </a:r>
          </a:p>
          <a:p>
            <a:r>
              <a:rPr lang="en-US" b="1" dirty="0" smtClean="0"/>
              <a:t>Typical Standard: </a:t>
            </a:r>
            <a:r>
              <a:rPr lang="en-US" dirty="0"/>
              <a:t>0.004 cfm/ft</a:t>
            </a:r>
            <a:r>
              <a:rPr lang="en-US" baseline="30000" dirty="0"/>
              <a:t>2</a:t>
            </a:r>
            <a:r>
              <a:rPr lang="en-US" dirty="0"/>
              <a:t>, under a pressure differential of 0.3 in. </a:t>
            </a:r>
            <a:r>
              <a:rPr lang="en-US" dirty="0" err="1"/>
              <a:t>w.g</a:t>
            </a:r>
            <a:r>
              <a:rPr lang="en-US" dirty="0"/>
              <a:t>. (1.57 </a:t>
            </a:r>
            <a:r>
              <a:rPr lang="en-US" dirty="0" err="1"/>
              <a:t>psf</a:t>
            </a:r>
            <a:r>
              <a:rPr lang="en-US" dirty="0"/>
              <a:t>) (0.02L/m</a:t>
            </a:r>
            <a:r>
              <a:rPr lang="en-US" baseline="30000" dirty="0"/>
              <a:t>2</a:t>
            </a:r>
            <a:r>
              <a:rPr lang="en-US" dirty="0"/>
              <a:t> at 75 Pa), when tested in accordance with ASTM E2178.</a:t>
            </a:r>
          </a:p>
          <a:p>
            <a:pPr lvl="0"/>
            <a:endParaRPr lang="en-US" dirty="0"/>
          </a:p>
          <a:p>
            <a:endParaRPr lang="en-US" b="1" i="1"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47</a:t>
            </a:fld>
            <a:endParaRPr lang="en-US"/>
          </a:p>
        </p:txBody>
      </p:sp>
    </p:spTree>
    <p:extLst>
      <p:ext uri="{BB962C8B-B14F-4D97-AF65-F5344CB8AC3E}">
        <p14:creationId xmlns:p14="http://schemas.microsoft.com/office/powerpoint/2010/main" val="2261129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 BARRIER STANDARDS</a:t>
            </a:r>
            <a:endParaRPr lang="en-US" b="1" dirty="0"/>
          </a:p>
        </p:txBody>
      </p:sp>
      <p:sp>
        <p:nvSpPr>
          <p:cNvPr id="3" name="Content Placeholder 2"/>
          <p:cNvSpPr>
            <a:spLocks noGrp="1"/>
          </p:cNvSpPr>
          <p:nvPr>
            <p:ph idx="1"/>
          </p:nvPr>
        </p:nvSpPr>
        <p:spPr/>
        <p:txBody>
          <a:bodyPr>
            <a:normAutofit fontScale="70000" lnSpcReduction="20000"/>
          </a:bodyPr>
          <a:lstStyle/>
          <a:p>
            <a:pPr lvl="0"/>
            <a:r>
              <a:rPr lang="en-US" i="1" dirty="0"/>
              <a:t>ASTM E283-04(2012) Standard Test Method for Determining Rate of Air Leakage Through Exterior Windows, Curtain Walls, and Doors Under Specified Pressure Differences Across the Specimen </a:t>
            </a:r>
          </a:p>
          <a:p>
            <a:pPr lvl="0"/>
            <a:r>
              <a:rPr lang="en-US" i="1" dirty="0" smtClean="0"/>
              <a:t>ASTM </a:t>
            </a:r>
            <a:r>
              <a:rPr lang="en-US" i="1" dirty="0"/>
              <a:t>E2178-13 Standard Test Method for Air </a:t>
            </a:r>
            <a:r>
              <a:rPr lang="en-US" i="1" dirty="0" err="1"/>
              <a:t>Permeance</a:t>
            </a:r>
            <a:r>
              <a:rPr lang="en-US" i="1" dirty="0"/>
              <a:t> of Building </a:t>
            </a:r>
            <a:r>
              <a:rPr lang="en-US" i="1" dirty="0" smtClean="0"/>
              <a:t>Materials</a:t>
            </a:r>
          </a:p>
          <a:p>
            <a:pPr lvl="0"/>
            <a:r>
              <a:rPr lang="en-US" i="1" dirty="0" smtClean="0"/>
              <a:t>ASTM E2357-11 Standard Test Method for Determining Air Leakage of Air Barrier Assemblies</a:t>
            </a:r>
            <a:endParaRPr lang="en-US" dirty="0" smtClean="0"/>
          </a:p>
          <a:p>
            <a:pPr lvl="0"/>
            <a:r>
              <a:rPr lang="en-US" i="1" dirty="0" smtClean="0"/>
              <a:t>ASTM </a:t>
            </a:r>
            <a:r>
              <a:rPr lang="en-US" i="1" dirty="0"/>
              <a:t>E1677-11 Standard Specification for Air Barrier (AB) Material or System for Low-Rise Framed Building Walls</a:t>
            </a:r>
            <a:endParaRPr lang="en-US" dirty="0"/>
          </a:p>
          <a:p>
            <a:pPr lvl="0"/>
            <a:r>
              <a:rPr lang="en-US" i="1" dirty="0"/>
              <a:t>ASTM E1680-11 Standard Test Method for Rate of Air Leakage Through Exterior Metal Roof Panel Systems</a:t>
            </a:r>
            <a:endParaRPr lang="en-US" dirty="0"/>
          </a:p>
          <a:p>
            <a:r>
              <a:rPr lang="en-US" i="1" dirty="0" smtClean="0"/>
              <a:t>WK16958  </a:t>
            </a:r>
            <a:r>
              <a:rPr lang="en-US" i="1" dirty="0"/>
              <a:t>- New Specification for Fluid-Applied Air Barrier Materials </a:t>
            </a:r>
          </a:p>
          <a:p>
            <a:endParaRPr lang="en-US" b="1" i="1" dirty="0"/>
          </a:p>
          <a:p>
            <a:endParaRPr lang="en-US" b="1" i="1"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48</a:t>
            </a:fld>
            <a:endParaRPr lang="en-US"/>
          </a:p>
        </p:txBody>
      </p:sp>
    </p:spTree>
    <p:extLst>
      <p:ext uri="{BB962C8B-B14F-4D97-AF65-F5344CB8AC3E}">
        <p14:creationId xmlns:p14="http://schemas.microsoft.com/office/powerpoint/2010/main" val="22957995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ASTM E2357 – TEST APPARATUS</a:t>
            </a:r>
            <a:endParaRPr lang="en-US" b="1" dirty="0"/>
          </a:p>
        </p:txBody>
      </p:sp>
      <p:sp>
        <p:nvSpPr>
          <p:cNvPr id="4" name="Footer Placeholder 3"/>
          <p:cNvSpPr>
            <a:spLocks noGrp="1"/>
          </p:cNvSpPr>
          <p:nvPr>
            <p:ph type="ftr" sz="quarter" idx="11"/>
          </p:nvPr>
        </p:nvSpPr>
        <p:spPr/>
        <p:txBody>
          <a:bodyPr/>
          <a:lstStyle/>
          <a:p>
            <a:r>
              <a:rPr lang="en-US" smtClean="0"/>
              <a:t>Speaker Name - November 7, 2012</a:t>
            </a:r>
            <a:endParaRPr lang="en-US"/>
          </a:p>
        </p:txBody>
      </p:sp>
      <p:sp>
        <p:nvSpPr>
          <p:cNvPr id="5" name="Slide Number Placeholder 4"/>
          <p:cNvSpPr>
            <a:spLocks noGrp="1"/>
          </p:cNvSpPr>
          <p:nvPr>
            <p:ph type="sldNum" sz="quarter" idx="12"/>
          </p:nvPr>
        </p:nvSpPr>
        <p:spPr/>
        <p:txBody>
          <a:bodyPr/>
          <a:lstStyle/>
          <a:p>
            <a:fld id="{A43D7C91-C564-4505-B8EF-84E9C57A6A36}" type="slidenum">
              <a:rPr lang="en-US" smtClean="0"/>
              <a:t>49</a:t>
            </a:fld>
            <a:endParaRPr lang="en-US"/>
          </a:p>
        </p:txBody>
      </p:sp>
      <p:pic>
        <p:nvPicPr>
          <p:cNvPr id="2050" name="Picture 2" descr="Wall Assembly Specimen Design, ASTM, ASTM E2357, wall assembly standard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6025" y="1967706"/>
            <a:ext cx="4171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65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CODES vs. STANDARDS</a:t>
            </a:r>
            <a:endParaRPr lang="en-US" b="1" dirty="0"/>
          </a:p>
        </p:txBody>
      </p:sp>
      <p:sp>
        <p:nvSpPr>
          <p:cNvPr id="3" name="Content Placeholder 2"/>
          <p:cNvSpPr>
            <a:spLocks noGrp="1"/>
          </p:cNvSpPr>
          <p:nvPr>
            <p:ph idx="1"/>
          </p:nvPr>
        </p:nvSpPr>
        <p:spPr/>
        <p:txBody>
          <a:bodyPr>
            <a:normAutofit/>
          </a:bodyPr>
          <a:lstStyle/>
          <a:p>
            <a:r>
              <a:rPr lang="en-US" dirty="0" smtClean="0"/>
              <a:t>Building Codes (The Law)</a:t>
            </a:r>
          </a:p>
          <a:p>
            <a:pPr lvl="1"/>
            <a:r>
              <a:rPr lang="en-US" dirty="0" smtClean="0"/>
              <a:t>Prescriptive requirements</a:t>
            </a:r>
          </a:p>
          <a:p>
            <a:pPr lvl="1"/>
            <a:r>
              <a:rPr lang="en-US" dirty="0" smtClean="0"/>
              <a:t>Referenced standards (ASTM, etc.)</a:t>
            </a:r>
          </a:p>
          <a:p>
            <a:pPr lvl="1"/>
            <a:r>
              <a:rPr lang="en-US" dirty="0" smtClean="0"/>
              <a:t>Alternative materials, design and methods - Acceptance Criteria (AC) and ICC-ES Evaluation Reports</a:t>
            </a:r>
          </a:p>
          <a:p>
            <a:r>
              <a:rPr lang="en-US" dirty="0" smtClean="0"/>
              <a:t>Other Industry Standards (ASTM, AAMA, WDMA, CSA, NAFS, etc.)</a:t>
            </a:r>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a:t>
            </a:fld>
            <a:endParaRPr lang="en-US"/>
          </a:p>
        </p:txBody>
      </p:sp>
    </p:spTree>
    <p:extLst>
      <p:ext uri="{BB962C8B-B14F-4D97-AF65-F5344CB8AC3E}">
        <p14:creationId xmlns:p14="http://schemas.microsoft.com/office/powerpoint/2010/main" val="2470911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COMMERCIAL ENERGY CODE ADOPTION STATUS</a:t>
            </a:r>
            <a:endParaRPr lang="en-US" b="1"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50</a:t>
            </a:fld>
            <a:endParaRPr lang="en-US"/>
          </a:p>
        </p:txBody>
      </p:sp>
      <p:pic>
        <p:nvPicPr>
          <p:cNvPr id="6" name="Content Placeholder 5" descr="Commercial Code Adoption Statu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6388" y="1417638"/>
            <a:ext cx="6273612" cy="4525963"/>
          </a:xfrm>
          <a:prstGeom prst="rect">
            <a:avLst/>
          </a:prstGeom>
          <a:noFill/>
          <a:ln>
            <a:noFill/>
          </a:ln>
        </p:spPr>
      </p:pic>
    </p:spTree>
    <p:extLst>
      <p:ext uri="{BB962C8B-B14F-4D97-AF65-F5344CB8AC3E}">
        <p14:creationId xmlns:p14="http://schemas.microsoft.com/office/powerpoint/2010/main" val="889369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RESIDENTIAL ENERGY CODE ADOPTION STATUS</a:t>
            </a:r>
            <a:endParaRPr lang="en-US" b="1"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51</a:t>
            </a:fld>
            <a:endParaRPr lang="en-US"/>
          </a:p>
        </p:txBody>
      </p:sp>
      <p:pic>
        <p:nvPicPr>
          <p:cNvPr id="6" name="Content Placeholder 5" descr="Residential Code Adoption Statu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5194" y="1600200"/>
            <a:ext cx="6273612" cy="4525963"/>
          </a:xfrm>
          <a:prstGeom prst="rect">
            <a:avLst/>
          </a:prstGeom>
          <a:noFill/>
          <a:ln>
            <a:noFill/>
          </a:ln>
        </p:spPr>
      </p:pic>
    </p:spTree>
    <p:extLst>
      <p:ext uri="{BB962C8B-B14F-4D97-AF65-F5344CB8AC3E}">
        <p14:creationId xmlns:p14="http://schemas.microsoft.com/office/powerpoint/2010/main" val="31350283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AIR BARRIERS REQUIRED IN ZONE 4 AND HIGHER</a:t>
            </a:r>
            <a:endParaRPr lang="en-US" b="1"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52</a:t>
            </a:fld>
            <a:endParaRPr lang="en-US"/>
          </a:p>
        </p:txBody>
      </p:sp>
      <p:pic>
        <p:nvPicPr>
          <p:cNvPr id="6" name="Content Placeholder 5" descr="Map_01_large: IECC/IRC Climate Zon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7584" y="1600200"/>
            <a:ext cx="6888832" cy="4525963"/>
          </a:xfrm>
          <a:prstGeom prst="rect">
            <a:avLst/>
          </a:prstGeom>
          <a:noFill/>
          <a:ln>
            <a:noFill/>
          </a:ln>
        </p:spPr>
      </p:pic>
    </p:spTree>
    <p:extLst>
      <p:ext uri="{BB962C8B-B14F-4D97-AF65-F5344CB8AC3E}">
        <p14:creationId xmlns:p14="http://schemas.microsoft.com/office/powerpoint/2010/main" val="2522799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CALIFORNIA CODE EXCEPTIONS for AIR BARRIERS</a:t>
            </a:r>
            <a:endParaRPr lang="en-US" b="1" dirty="0"/>
          </a:p>
        </p:txBody>
      </p:sp>
      <p:sp>
        <p:nvSpPr>
          <p:cNvPr id="3" name="Content Placeholder 2"/>
          <p:cNvSpPr>
            <a:spLocks noGrp="1"/>
          </p:cNvSpPr>
          <p:nvPr>
            <p:ph idx="1"/>
          </p:nvPr>
        </p:nvSpPr>
        <p:spPr/>
        <p:txBody>
          <a:bodyPr>
            <a:normAutofit fontScale="55000" lnSpcReduction="20000"/>
          </a:bodyPr>
          <a:lstStyle/>
          <a:p>
            <a:pPr lvl="0"/>
            <a:r>
              <a:rPr lang="en-US" dirty="0"/>
              <a:t>Plywood – min 3/8 inch thickness.</a:t>
            </a:r>
          </a:p>
          <a:p>
            <a:pPr lvl="0"/>
            <a:r>
              <a:rPr lang="en-US" dirty="0"/>
              <a:t>Oriented strand board – min. 3/8 inch thickness.</a:t>
            </a:r>
          </a:p>
          <a:p>
            <a:pPr lvl="0"/>
            <a:r>
              <a:rPr lang="en-US" dirty="0"/>
              <a:t>Extruded polystyrene insulation board – min. ½ inch thickness.</a:t>
            </a:r>
          </a:p>
          <a:p>
            <a:pPr lvl="0"/>
            <a:r>
              <a:rPr lang="en-US" dirty="0"/>
              <a:t>Foil-back </a:t>
            </a:r>
            <a:r>
              <a:rPr lang="en-US" dirty="0" err="1"/>
              <a:t>polyisocyanurate</a:t>
            </a:r>
            <a:r>
              <a:rPr lang="en-US" dirty="0"/>
              <a:t> insulation board – min. ½ inch thickness.</a:t>
            </a:r>
          </a:p>
          <a:p>
            <a:pPr lvl="0"/>
            <a:r>
              <a:rPr lang="en-US" dirty="0"/>
              <a:t>Closed cell spray foam with a minimum density of 2.0 </a:t>
            </a:r>
            <a:r>
              <a:rPr lang="en-US" dirty="0" err="1"/>
              <a:t>pcf</a:t>
            </a:r>
            <a:r>
              <a:rPr lang="en-US" dirty="0"/>
              <a:t> and a min. 2.0 inch thickness.</a:t>
            </a:r>
          </a:p>
          <a:p>
            <a:pPr lvl="0"/>
            <a:r>
              <a:rPr lang="en-US" dirty="0"/>
              <a:t>Open sell spray foam with a density of no less than 0.4 </a:t>
            </a:r>
            <a:r>
              <a:rPr lang="en-US" dirty="0" err="1"/>
              <a:t>pcf</a:t>
            </a:r>
            <a:r>
              <a:rPr lang="en-US" dirty="0"/>
              <a:t> and no greater than 1.5 </a:t>
            </a:r>
            <a:r>
              <a:rPr lang="en-US" dirty="0" err="1"/>
              <a:t>pcf</a:t>
            </a:r>
            <a:r>
              <a:rPr lang="en-US" dirty="0"/>
              <a:t>, and a min. 5 ½ inch thickness.</a:t>
            </a:r>
          </a:p>
          <a:p>
            <a:pPr lvl="0"/>
            <a:r>
              <a:rPr lang="en-US" dirty="0"/>
              <a:t>Exterior or interior gypsum board min. ½ inch thickness.</a:t>
            </a:r>
          </a:p>
          <a:p>
            <a:pPr lvl="0"/>
            <a:r>
              <a:rPr lang="en-US" dirty="0"/>
              <a:t>Cement board – min. ½ inch thickness.</a:t>
            </a:r>
          </a:p>
          <a:p>
            <a:pPr lvl="0"/>
            <a:r>
              <a:rPr lang="en-US" dirty="0"/>
              <a:t>Built up roofing membrane.</a:t>
            </a:r>
          </a:p>
          <a:p>
            <a:pPr lvl="0"/>
            <a:r>
              <a:rPr lang="en-US" dirty="0"/>
              <a:t>Modified bitumen roofing membrane.</a:t>
            </a:r>
          </a:p>
          <a:p>
            <a:pPr lvl="0"/>
            <a:r>
              <a:rPr lang="en-US" dirty="0"/>
              <a:t>Fully adhered single ply roofing membrane.</a:t>
            </a:r>
          </a:p>
          <a:p>
            <a:r>
              <a:rPr lang="en-US" dirty="0"/>
              <a:t>A Portland cement or Portland sand </a:t>
            </a:r>
            <a:r>
              <a:rPr lang="en-US" dirty="0" err="1"/>
              <a:t>parge</a:t>
            </a:r>
            <a:r>
              <a:rPr lang="en-US" dirty="0"/>
              <a:t>, or a gypsum </a:t>
            </a:r>
            <a:endParaRPr lang="en-US" dirty="0" smtClean="0"/>
          </a:p>
          <a:p>
            <a:pPr lvl="0"/>
            <a:r>
              <a:rPr lang="en-US" dirty="0"/>
              <a:t>Fully grouted concrete block masonry</a:t>
            </a:r>
          </a:p>
          <a:p>
            <a:pPr lvl="0"/>
            <a:r>
              <a:rPr lang="en-US" dirty="0"/>
              <a:t>Sheet steel or sheet aluminum.</a:t>
            </a:r>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53</a:t>
            </a:fld>
            <a:endParaRPr lang="en-US"/>
          </a:p>
        </p:txBody>
      </p:sp>
    </p:spTree>
    <p:extLst>
      <p:ext uri="{BB962C8B-B14F-4D97-AF65-F5344CB8AC3E}">
        <p14:creationId xmlns:p14="http://schemas.microsoft.com/office/powerpoint/2010/main" val="4096171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 - VAPOR RETARDER </a:t>
            </a:r>
            <a:endParaRPr lang="en-US" b="1" dirty="0"/>
          </a:p>
        </p:txBody>
      </p:sp>
      <p:sp>
        <p:nvSpPr>
          <p:cNvPr id="3" name="Content Placeholder 2"/>
          <p:cNvSpPr>
            <a:spLocks noGrp="1"/>
          </p:cNvSpPr>
          <p:nvPr>
            <p:ph idx="1"/>
          </p:nvPr>
        </p:nvSpPr>
        <p:spPr/>
        <p:txBody>
          <a:bodyPr>
            <a:normAutofit/>
          </a:bodyPr>
          <a:lstStyle/>
          <a:p>
            <a:r>
              <a:rPr lang="en-US" dirty="0" smtClean="0"/>
              <a:t>IRC: A </a:t>
            </a:r>
            <a:r>
              <a:rPr lang="en-US" dirty="0"/>
              <a:t>measure of the ability of a material or assembly to limit the amount of moisture that can pass through the material or assembly. Vapor retarder class shall be defined using the </a:t>
            </a:r>
            <a:r>
              <a:rPr lang="en-US" dirty="0" err="1"/>
              <a:t>dessicant</a:t>
            </a:r>
            <a:r>
              <a:rPr lang="en-US" dirty="0"/>
              <a:t> method with Procedure A of ASTM </a:t>
            </a:r>
            <a:r>
              <a:rPr lang="en-US" dirty="0" smtClean="0"/>
              <a:t>E96</a:t>
            </a:r>
            <a:endParaRPr lang="en-US" dirty="0"/>
          </a:p>
          <a:p>
            <a:endParaRPr lang="en-US" dirty="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54</a:t>
            </a:fld>
            <a:endParaRPr lang="en-US"/>
          </a:p>
        </p:txBody>
      </p:sp>
    </p:spTree>
    <p:extLst>
      <p:ext uri="{BB962C8B-B14F-4D97-AF65-F5344CB8AC3E}">
        <p14:creationId xmlns:p14="http://schemas.microsoft.com/office/powerpoint/2010/main" val="12287742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VAPOR RETARDER CLASSES</a:t>
            </a:r>
            <a:endParaRPr lang="en-US" b="1" dirty="0"/>
          </a:p>
        </p:txBody>
      </p:sp>
      <p:sp>
        <p:nvSpPr>
          <p:cNvPr id="3" name="Content Placeholder 2"/>
          <p:cNvSpPr>
            <a:spLocks noGrp="1"/>
          </p:cNvSpPr>
          <p:nvPr>
            <p:ph idx="1"/>
          </p:nvPr>
        </p:nvSpPr>
        <p:spPr/>
        <p:txBody>
          <a:bodyPr/>
          <a:lstStyle/>
          <a:p>
            <a:r>
              <a:rPr lang="en-US" dirty="0"/>
              <a:t>Class I: 0.1 perm or </a:t>
            </a:r>
            <a:r>
              <a:rPr lang="en-US" dirty="0" smtClean="0"/>
              <a:t>less (sheet polyethylene, non-</a:t>
            </a:r>
            <a:r>
              <a:rPr lang="en-US" dirty="0" err="1" smtClean="0"/>
              <a:t>peforated</a:t>
            </a:r>
            <a:r>
              <a:rPr lang="en-US" dirty="0" smtClean="0"/>
              <a:t> aluminum foil)</a:t>
            </a:r>
            <a:endParaRPr lang="en-US" dirty="0"/>
          </a:p>
          <a:p>
            <a:r>
              <a:rPr lang="en-US" dirty="0"/>
              <a:t>Class II: 0.1 &lt; perm</a:t>
            </a:r>
            <a:r>
              <a:rPr lang="en-US" u="sng" dirty="0"/>
              <a:t> &lt; </a:t>
            </a:r>
            <a:r>
              <a:rPr lang="en-US" dirty="0"/>
              <a:t>1.0 </a:t>
            </a:r>
            <a:r>
              <a:rPr lang="en-US" dirty="0" smtClean="0"/>
              <a:t>perm (</a:t>
            </a:r>
            <a:r>
              <a:rPr lang="en-US" dirty="0" err="1" smtClean="0"/>
              <a:t>kraft</a:t>
            </a:r>
            <a:r>
              <a:rPr lang="en-US" dirty="0" smtClean="0"/>
              <a:t>-faced fiberglass </a:t>
            </a:r>
            <a:r>
              <a:rPr lang="en-US" dirty="0" err="1" smtClean="0"/>
              <a:t>batts</a:t>
            </a:r>
            <a:r>
              <a:rPr lang="en-US" dirty="0" smtClean="0"/>
              <a:t>)</a:t>
            </a:r>
            <a:endParaRPr lang="en-US" dirty="0"/>
          </a:p>
          <a:p>
            <a:r>
              <a:rPr lang="en-US" dirty="0"/>
              <a:t>Class III: 1.0 &lt; perm </a:t>
            </a:r>
            <a:r>
              <a:rPr lang="en-US" u="sng" dirty="0"/>
              <a:t>&lt; </a:t>
            </a:r>
            <a:r>
              <a:rPr lang="en-US" dirty="0"/>
              <a:t>10 </a:t>
            </a:r>
            <a:r>
              <a:rPr lang="en-US" dirty="0" smtClean="0"/>
              <a:t>perm (latex or enamel paint)</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55</a:t>
            </a:fld>
            <a:endParaRPr lang="en-US"/>
          </a:p>
        </p:txBody>
      </p:sp>
    </p:spTree>
    <p:extLst>
      <p:ext uri="{BB962C8B-B14F-4D97-AF65-F5344CB8AC3E}">
        <p14:creationId xmlns:p14="http://schemas.microsoft.com/office/powerpoint/2010/main" val="27469416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IBC VAPOR RETARDER REQUIREMENTS</a:t>
            </a:r>
            <a:endParaRPr lang="en-US" b="1" dirty="0"/>
          </a:p>
        </p:txBody>
      </p:sp>
      <p:sp>
        <p:nvSpPr>
          <p:cNvPr id="3" name="Content Placeholder 2"/>
          <p:cNvSpPr>
            <a:spLocks noGrp="1"/>
          </p:cNvSpPr>
          <p:nvPr>
            <p:ph idx="1"/>
          </p:nvPr>
        </p:nvSpPr>
        <p:spPr/>
        <p:txBody>
          <a:bodyPr/>
          <a:lstStyle/>
          <a:p>
            <a:r>
              <a:rPr lang="en-US" dirty="0" smtClean="0"/>
              <a:t>Class I or II on interior side in Zones 5, 6, 7 8 and Marine 4</a:t>
            </a:r>
          </a:p>
          <a:p>
            <a:r>
              <a:rPr lang="en-US" dirty="0" smtClean="0"/>
              <a:t>Class II allowed in various conditions depending on ventilation and insulation type.</a:t>
            </a:r>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56</a:t>
            </a:fld>
            <a:endParaRPr lang="en-US"/>
          </a:p>
        </p:txBody>
      </p:sp>
    </p:spTree>
    <p:extLst>
      <p:ext uri="{BB962C8B-B14F-4D97-AF65-F5344CB8AC3E}">
        <p14:creationId xmlns:p14="http://schemas.microsoft.com/office/powerpoint/2010/main" val="4248393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FLEXIBLE FLASHINGS</a:t>
            </a:r>
            <a:endParaRPr lang="en-US" b="1"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57</a:t>
            </a:fld>
            <a:endParaRPr lang="en-US"/>
          </a:p>
        </p:txBody>
      </p:sp>
      <p:pic>
        <p:nvPicPr>
          <p:cNvPr id="6" name="Content Placeholder 5" descr="Z:\2012\2012-066 Colonnade\PHOTOS\TKB 1-9-14 Window School\IMG_630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98122" y="1524000"/>
            <a:ext cx="5947756" cy="4459778"/>
          </a:xfrm>
          <a:prstGeom prst="rect">
            <a:avLst/>
          </a:prstGeom>
          <a:noFill/>
          <a:ln>
            <a:noFill/>
          </a:ln>
        </p:spPr>
      </p:pic>
    </p:spTree>
    <p:extLst>
      <p:ext uri="{BB962C8B-B14F-4D97-AF65-F5344CB8AC3E}">
        <p14:creationId xmlns:p14="http://schemas.microsoft.com/office/powerpoint/2010/main" val="1395908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FLASHING</a:t>
            </a:r>
            <a:endParaRPr lang="en-US" b="1" dirty="0"/>
          </a:p>
        </p:txBody>
      </p:sp>
      <p:sp>
        <p:nvSpPr>
          <p:cNvPr id="3" name="Content Placeholder 2"/>
          <p:cNvSpPr>
            <a:spLocks noGrp="1"/>
          </p:cNvSpPr>
          <p:nvPr>
            <p:ph idx="1"/>
          </p:nvPr>
        </p:nvSpPr>
        <p:spPr/>
        <p:txBody>
          <a:bodyPr/>
          <a:lstStyle/>
          <a:p>
            <a:r>
              <a:rPr lang="en-US" dirty="0" smtClean="0"/>
              <a:t>Typically not defined </a:t>
            </a:r>
            <a:r>
              <a:rPr lang="en-US" dirty="0"/>
              <a:t>i</a:t>
            </a:r>
            <a:r>
              <a:rPr lang="en-US" dirty="0" smtClean="0"/>
              <a:t>n codes</a:t>
            </a:r>
          </a:p>
          <a:p>
            <a:r>
              <a:rPr lang="en-US" dirty="0" smtClean="0"/>
              <a:t>AC148 Definition - </a:t>
            </a:r>
            <a:r>
              <a:rPr lang="en-US" i="1" dirty="0" smtClean="0"/>
              <a:t>Flashing</a:t>
            </a:r>
            <a:r>
              <a:rPr lang="en-US" dirty="0" smtClean="0"/>
              <a:t>: </a:t>
            </a:r>
            <a:r>
              <a:rPr lang="en-US" dirty="0"/>
              <a:t>Sheet material, integrated with the water-resistive barrier that bridges and protects the joint (gap) between the window or door frame members and the adjacent construction for the purpose of preventing water penetration by draining water away from the window or door</a:t>
            </a:r>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58</a:t>
            </a:fld>
            <a:endParaRPr lang="en-US"/>
          </a:p>
        </p:txBody>
      </p:sp>
    </p:spTree>
    <p:extLst>
      <p:ext uri="{BB962C8B-B14F-4D97-AF65-F5344CB8AC3E}">
        <p14:creationId xmlns:p14="http://schemas.microsoft.com/office/powerpoint/2010/main" val="27985385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62FCBD9F-0D98-4B68-9FC7-993CA1460347}" type="slidenum">
              <a:rPr lang="en-US"/>
              <a:pPr>
                <a:defRPr/>
              </a:pPr>
              <a:t>59</a:t>
            </a:fld>
            <a:endParaRPr lang="en-US"/>
          </a:p>
        </p:txBody>
      </p:sp>
      <p:sp>
        <p:nvSpPr>
          <p:cNvPr id="74756" name="Rectangle 2"/>
          <p:cNvSpPr>
            <a:spLocks noGrp="1" noChangeArrowheads="1"/>
          </p:cNvSpPr>
          <p:nvPr>
            <p:ph type="title"/>
          </p:nvPr>
        </p:nvSpPr>
        <p:spPr/>
        <p:txBody>
          <a:bodyPr/>
          <a:lstStyle/>
          <a:p>
            <a:pPr eaLnBrk="1" hangingPunct="1"/>
            <a:r>
              <a:rPr lang="en-US" b="1" dirty="0" smtClean="0"/>
              <a:t>FLASHING – ASTM DEFINITIONS</a:t>
            </a:r>
            <a:endParaRPr lang="en-US" b="1" i="1" dirty="0" smtClean="0"/>
          </a:p>
        </p:txBody>
      </p:sp>
      <p:sp>
        <p:nvSpPr>
          <p:cNvPr id="74757" name="Rectangle 3"/>
          <p:cNvSpPr>
            <a:spLocks noGrp="1" noChangeArrowheads="1"/>
          </p:cNvSpPr>
          <p:nvPr>
            <p:ph type="body" idx="1"/>
          </p:nvPr>
        </p:nvSpPr>
        <p:spPr/>
        <p:txBody>
          <a:bodyPr/>
          <a:lstStyle/>
          <a:p>
            <a:pPr eaLnBrk="1" hangingPunct="1">
              <a:lnSpc>
                <a:spcPct val="80000"/>
              </a:lnSpc>
            </a:pPr>
            <a:r>
              <a:rPr lang="en-US" sz="2400" i="1" smtClean="0"/>
              <a:t>Flashing </a:t>
            </a:r>
            <a:r>
              <a:rPr lang="en-US" sz="2400" smtClean="0"/>
              <a:t>(ASTM E 2266)</a:t>
            </a:r>
            <a:r>
              <a:rPr lang="en-US" sz="2400" i="1" smtClean="0"/>
              <a:t> - </a:t>
            </a:r>
            <a:r>
              <a:rPr lang="en-US" sz="2400" smtClean="0"/>
              <a:t>a component or system typically composed of sheet material that is employed at interfaces between building components for the purpose of diverting water directly to the exterior or onto the weather-resistive barrier.</a:t>
            </a:r>
          </a:p>
          <a:p>
            <a:pPr eaLnBrk="1" hangingPunct="1">
              <a:lnSpc>
                <a:spcPct val="80000"/>
              </a:lnSpc>
            </a:pPr>
            <a:endParaRPr lang="en-US" sz="2400" smtClean="0"/>
          </a:p>
          <a:p>
            <a:pPr eaLnBrk="1" hangingPunct="1">
              <a:lnSpc>
                <a:spcPct val="80000"/>
              </a:lnSpc>
            </a:pPr>
            <a:r>
              <a:rPr lang="en-US" sz="2400" i="1" smtClean="0"/>
              <a:t>Flashing </a:t>
            </a:r>
            <a:r>
              <a:rPr lang="en-US" sz="2400" smtClean="0"/>
              <a:t>(ASTM E 2112)</a:t>
            </a:r>
            <a:r>
              <a:rPr lang="en-US" sz="2400" i="1" smtClean="0"/>
              <a:t>  - </a:t>
            </a:r>
            <a:r>
              <a:rPr lang="en-US" sz="2400" smtClean="0"/>
              <a:t>sheet material that bridges and protects the joint (gap) between the window or door frame members and the adjacent construction for the purpose of preventing water penetration by draining water away from the window or door to the exterior. For further discussion, see Appendix</a:t>
            </a:r>
          </a:p>
        </p:txBody>
      </p:sp>
    </p:spTree>
    <p:extLst>
      <p:ext uri="{BB962C8B-B14F-4D97-AF65-F5344CB8AC3E}">
        <p14:creationId xmlns:p14="http://schemas.microsoft.com/office/powerpoint/2010/main" val="2917562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212F701B-E20F-46A6-B01A-22F17F144200}" type="slidenum">
              <a:rPr lang="en-US"/>
              <a:pPr>
                <a:defRPr/>
              </a:pPr>
              <a:t>6</a:t>
            </a:fld>
            <a:endParaRPr lang="en-US"/>
          </a:p>
        </p:txBody>
      </p:sp>
      <p:sp>
        <p:nvSpPr>
          <p:cNvPr id="7172" name="Rectangle 2"/>
          <p:cNvSpPr>
            <a:spLocks noGrp="1" noChangeArrowheads="1"/>
          </p:cNvSpPr>
          <p:nvPr>
            <p:ph type="title"/>
          </p:nvPr>
        </p:nvSpPr>
        <p:spPr>
          <a:xfrm>
            <a:off x="457200" y="609600"/>
            <a:ext cx="8229600" cy="1384300"/>
          </a:xfrm>
        </p:spPr>
        <p:txBody>
          <a:bodyPr>
            <a:normAutofit/>
          </a:bodyPr>
          <a:lstStyle/>
          <a:p>
            <a:pPr eaLnBrk="1" hangingPunct="1"/>
            <a:r>
              <a:rPr lang="en-US" sz="4000" b="1" dirty="0" smtClean="0"/>
              <a:t>DEFINITION </a:t>
            </a:r>
            <a:r>
              <a:rPr lang="en-US" sz="4000" b="1" i="1" dirty="0" smtClean="0"/>
              <a:t>- WATER-RESISTIVE BARRIER (WRB)</a:t>
            </a:r>
            <a:endParaRPr lang="en-US" sz="4000" b="1" dirty="0" smtClean="0"/>
          </a:p>
        </p:txBody>
      </p:sp>
      <p:sp>
        <p:nvSpPr>
          <p:cNvPr id="7173" name="Rectangle 3"/>
          <p:cNvSpPr>
            <a:spLocks noGrp="1" noChangeArrowheads="1"/>
          </p:cNvSpPr>
          <p:nvPr>
            <p:ph type="body" idx="1"/>
          </p:nvPr>
        </p:nvSpPr>
        <p:spPr>
          <a:xfrm>
            <a:off x="457200" y="1993900"/>
            <a:ext cx="8229600" cy="4114800"/>
          </a:xfrm>
        </p:spPr>
        <p:txBody>
          <a:bodyPr>
            <a:normAutofit/>
          </a:bodyPr>
          <a:lstStyle/>
          <a:p>
            <a:r>
              <a:rPr lang="en-US" b="1" dirty="0" smtClean="0"/>
              <a:t>2012 IBC-IRC: </a:t>
            </a:r>
            <a:r>
              <a:rPr lang="en-US" dirty="0"/>
              <a:t>A </a:t>
            </a:r>
            <a:r>
              <a:rPr lang="en-US" dirty="0" smtClean="0"/>
              <a:t>material </a:t>
            </a:r>
            <a:r>
              <a:rPr lang="en-US" dirty="0"/>
              <a:t>behind an exterior wall covering that is intended to resist liquid water that has penetrated behind the exterior covering from further intruding into the exterior wall </a:t>
            </a:r>
            <a:r>
              <a:rPr lang="en-US" dirty="0" smtClean="0"/>
              <a:t>assembly</a:t>
            </a:r>
            <a:endParaRPr lang="en-US" b="1" dirty="0"/>
          </a:p>
          <a:p>
            <a:r>
              <a:rPr lang="en-US" b="1" dirty="0" smtClean="0"/>
              <a:t>ASTM </a:t>
            </a:r>
            <a:r>
              <a:rPr lang="en-US" b="1" dirty="0"/>
              <a:t>E </a:t>
            </a:r>
            <a:r>
              <a:rPr lang="en-US" b="1" dirty="0" smtClean="0"/>
              <a:t>2556: </a:t>
            </a:r>
            <a:r>
              <a:rPr lang="en-US" dirty="0" smtClean="0"/>
              <a:t>a </a:t>
            </a:r>
            <a:r>
              <a:rPr lang="en-US" dirty="0"/>
              <a:t>material that is intended to resist liquid water that has penetrated the cladding system.</a:t>
            </a:r>
          </a:p>
        </p:txBody>
      </p:sp>
    </p:spTree>
    <p:extLst>
      <p:ext uri="{BB962C8B-B14F-4D97-AF65-F5344CB8AC3E}">
        <p14:creationId xmlns:p14="http://schemas.microsoft.com/office/powerpoint/2010/main" val="4051343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TYPES OF FLASHINGS – AC 148 DEFINITIONS</a:t>
            </a:r>
            <a:endParaRPr lang="en-US" b="1" dirty="0"/>
          </a:p>
        </p:txBody>
      </p:sp>
      <p:sp>
        <p:nvSpPr>
          <p:cNvPr id="3" name="Content Placeholder 2"/>
          <p:cNvSpPr>
            <a:spLocks noGrp="1"/>
          </p:cNvSpPr>
          <p:nvPr>
            <p:ph idx="1"/>
          </p:nvPr>
        </p:nvSpPr>
        <p:spPr/>
        <p:txBody>
          <a:bodyPr>
            <a:normAutofit lnSpcReduction="10000"/>
          </a:bodyPr>
          <a:lstStyle/>
          <a:p>
            <a:r>
              <a:rPr lang="en-US" i="1" dirty="0" smtClean="0"/>
              <a:t>Self-Adhering Flashing - </a:t>
            </a:r>
            <a:r>
              <a:rPr lang="en-US" dirty="0" smtClean="0"/>
              <a:t>Flashing consisting of flexible facing materials coated completely or partially on at least one side with an adhesive material and which do not depend on mechanical fasteners for permanent attachment.</a:t>
            </a:r>
          </a:p>
          <a:p>
            <a:r>
              <a:rPr lang="en-US" i="1" dirty="0" smtClean="0"/>
              <a:t>Mechanically Fastened Flashings </a:t>
            </a:r>
            <a:r>
              <a:rPr lang="en-US" dirty="0" smtClean="0"/>
              <a:t>– Flexible facing materials which depend on mechanical fasteners for permanent attachment</a:t>
            </a:r>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60</a:t>
            </a:fld>
            <a:endParaRPr lang="en-US"/>
          </a:p>
        </p:txBody>
      </p:sp>
    </p:spTree>
    <p:extLst>
      <p:ext uri="{BB962C8B-B14F-4D97-AF65-F5344CB8AC3E}">
        <p14:creationId xmlns:p14="http://schemas.microsoft.com/office/powerpoint/2010/main" val="840072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7C6B2507-6F3E-403D-A3BC-4173E8D1495E}" type="slidenum">
              <a:rPr lang="en-US"/>
              <a:pPr>
                <a:defRPr/>
              </a:pPr>
              <a:t>61</a:t>
            </a:fld>
            <a:endParaRPr lang="en-US"/>
          </a:p>
        </p:txBody>
      </p:sp>
      <p:sp>
        <p:nvSpPr>
          <p:cNvPr id="75780" name="Rectangle 2"/>
          <p:cNvSpPr>
            <a:spLocks noGrp="1" noChangeArrowheads="1"/>
          </p:cNvSpPr>
          <p:nvPr>
            <p:ph type="title"/>
          </p:nvPr>
        </p:nvSpPr>
        <p:spPr/>
        <p:txBody>
          <a:bodyPr>
            <a:normAutofit fontScale="90000"/>
          </a:bodyPr>
          <a:lstStyle/>
          <a:p>
            <a:pPr eaLnBrk="1" hangingPunct="1"/>
            <a:r>
              <a:rPr lang="en-US" sz="4000" b="1" dirty="0" smtClean="0"/>
              <a:t>Definition - </a:t>
            </a:r>
            <a:r>
              <a:rPr lang="en-US" sz="4000" b="1" i="1" dirty="0" smtClean="0"/>
              <a:t>Self Adhering Flashings</a:t>
            </a:r>
            <a:r>
              <a:rPr lang="en-US" sz="4000" b="1" dirty="0" smtClean="0"/>
              <a:t/>
            </a:r>
            <a:br>
              <a:rPr lang="en-US" sz="4000" b="1" dirty="0" smtClean="0"/>
            </a:br>
            <a:r>
              <a:rPr lang="en-US" sz="4000" b="1" dirty="0" smtClean="0"/>
              <a:t>(AAMA 711)</a:t>
            </a:r>
          </a:p>
        </p:txBody>
      </p:sp>
      <p:sp>
        <p:nvSpPr>
          <p:cNvPr id="75781" name="Rectangle 3"/>
          <p:cNvSpPr>
            <a:spLocks noGrp="1" noChangeArrowheads="1"/>
          </p:cNvSpPr>
          <p:nvPr>
            <p:ph type="body" idx="1"/>
          </p:nvPr>
        </p:nvSpPr>
        <p:spPr/>
        <p:txBody>
          <a:bodyPr/>
          <a:lstStyle/>
          <a:p>
            <a:pPr eaLnBrk="1" hangingPunct="1">
              <a:lnSpc>
                <a:spcPct val="90000"/>
              </a:lnSpc>
            </a:pPr>
            <a:r>
              <a:rPr lang="en-US" sz="2400" i="1" smtClean="0"/>
              <a:t>Self Adhering Flashings</a:t>
            </a:r>
            <a:r>
              <a:rPr lang="en-US" sz="2400" smtClean="0"/>
              <a:t> - Flexible facing materials coated completely or partially on at least one side with an adhesive material and which do not depend on mechanical fasteners for permanent attachment. They are used to bridge the joint (gap) between fenestration framing members and the adjacent weather resistive barriers or sealed drainage plane material. The purpose of flashing is to drain water away from the fenestration product to the exterior. Self Adhering Flashings typically are currently sold in widths such as 4”, 6”, 9” etc. and come in a rolled form and have a release liner that is removed prior to application. </a:t>
            </a:r>
          </a:p>
        </p:txBody>
      </p:sp>
    </p:spTree>
    <p:extLst>
      <p:ext uri="{BB962C8B-B14F-4D97-AF65-F5344CB8AC3E}">
        <p14:creationId xmlns:p14="http://schemas.microsoft.com/office/powerpoint/2010/main" val="10794960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AAMA 711 FLEXIBLE FLASHING TYPES</a:t>
            </a:r>
            <a:endParaRPr lang="en-US" b="1" dirty="0"/>
          </a:p>
        </p:txBody>
      </p:sp>
      <p:sp>
        <p:nvSpPr>
          <p:cNvPr id="3" name="Content Placeholder 2"/>
          <p:cNvSpPr>
            <a:spLocks noGrp="1"/>
          </p:cNvSpPr>
          <p:nvPr>
            <p:ph idx="1"/>
          </p:nvPr>
        </p:nvSpPr>
        <p:spPr/>
        <p:txBody>
          <a:bodyPr/>
          <a:lstStyle/>
          <a:p>
            <a:pPr lvl="0"/>
            <a:r>
              <a:rPr lang="en-US" dirty="0"/>
              <a:t>Type A Products: Products that pass this specification without the use of a primer.</a:t>
            </a:r>
          </a:p>
          <a:p>
            <a:pPr lvl="0"/>
            <a:r>
              <a:rPr lang="en-US" dirty="0"/>
              <a:t>Type A Products: Products that pass this specification without the use of a primer</a:t>
            </a:r>
            <a:r>
              <a:rPr lang="en-US" dirty="0" smtClean="0"/>
              <a:t>.</a:t>
            </a:r>
          </a:p>
          <a:p>
            <a:pPr lvl="1"/>
            <a:r>
              <a:rPr lang="en-US" dirty="0"/>
              <a:t>Level 1: For exposures up to 50</a:t>
            </a:r>
            <a:r>
              <a:rPr lang="en-US" baseline="30000" dirty="0"/>
              <a:t>o</a:t>
            </a:r>
            <a:r>
              <a:rPr lang="en-US" dirty="0"/>
              <a:t> C (122</a:t>
            </a:r>
            <a:r>
              <a:rPr lang="en-US" baseline="30000" dirty="0"/>
              <a:t>o</a:t>
            </a:r>
            <a:r>
              <a:rPr lang="en-US" dirty="0"/>
              <a:t>F)</a:t>
            </a:r>
          </a:p>
          <a:p>
            <a:pPr lvl="1"/>
            <a:r>
              <a:rPr lang="en-US" dirty="0"/>
              <a:t>Level 1: For exposures up to 65</a:t>
            </a:r>
            <a:r>
              <a:rPr lang="en-US" baseline="30000" dirty="0"/>
              <a:t>o</a:t>
            </a:r>
            <a:r>
              <a:rPr lang="en-US" dirty="0"/>
              <a:t> C (149</a:t>
            </a:r>
            <a:r>
              <a:rPr lang="en-US" baseline="30000" dirty="0"/>
              <a:t>o</a:t>
            </a:r>
            <a:r>
              <a:rPr lang="en-US" dirty="0"/>
              <a:t>F)</a:t>
            </a:r>
          </a:p>
          <a:p>
            <a:pPr lvl="1"/>
            <a:r>
              <a:rPr lang="en-US" dirty="0"/>
              <a:t>Level 1: For exposures up to 80</a:t>
            </a:r>
            <a:r>
              <a:rPr lang="en-US" baseline="30000" dirty="0"/>
              <a:t>o</a:t>
            </a:r>
            <a:r>
              <a:rPr lang="en-US" dirty="0"/>
              <a:t> C (176</a:t>
            </a:r>
            <a:r>
              <a:rPr lang="en-US" baseline="30000" dirty="0"/>
              <a:t>o</a:t>
            </a:r>
            <a:r>
              <a:rPr lang="en-US" dirty="0"/>
              <a:t>F)</a:t>
            </a:r>
          </a:p>
          <a:p>
            <a:pPr lvl="0"/>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62</a:t>
            </a:fld>
            <a:endParaRPr lang="en-US"/>
          </a:p>
        </p:txBody>
      </p:sp>
    </p:spTree>
    <p:extLst>
      <p:ext uri="{BB962C8B-B14F-4D97-AF65-F5344CB8AC3E}">
        <p14:creationId xmlns:p14="http://schemas.microsoft.com/office/powerpoint/2010/main" val="36025464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pPr>
              <a:defRPr/>
            </a:pPr>
            <a:r>
              <a:rPr lang="en-US" dirty="0"/>
              <a:t>D+D  May 22, 2014 – Tom Butt</a:t>
            </a:r>
          </a:p>
        </p:txBody>
      </p:sp>
      <p:sp>
        <p:nvSpPr>
          <p:cNvPr id="9" name="Slide Number Placeholder 6"/>
          <p:cNvSpPr>
            <a:spLocks noGrp="1"/>
          </p:cNvSpPr>
          <p:nvPr>
            <p:ph type="sldNum" sz="quarter" idx="12"/>
          </p:nvPr>
        </p:nvSpPr>
        <p:spPr/>
        <p:txBody>
          <a:bodyPr/>
          <a:lstStyle/>
          <a:p>
            <a:pPr>
              <a:defRPr/>
            </a:pPr>
            <a:fld id="{A0C30323-5115-4D89-ADB9-E144F2FC263D}" type="slidenum">
              <a:rPr lang="en-US"/>
              <a:pPr>
                <a:defRPr/>
              </a:pPr>
              <a:t>63</a:t>
            </a:fld>
            <a:endParaRPr lang="en-US"/>
          </a:p>
        </p:txBody>
      </p:sp>
      <p:sp>
        <p:nvSpPr>
          <p:cNvPr id="77828" name="Rectangle 4"/>
          <p:cNvSpPr>
            <a:spLocks noGrp="1" noChangeArrowheads="1"/>
          </p:cNvSpPr>
          <p:nvPr>
            <p:ph type="title"/>
          </p:nvPr>
        </p:nvSpPr>
        <p:spPr/>
        <p:txBody>
          <a:bodyPr>
            <a:normAutofit fontScale="90000"/>
          </a:bodyPr>
          <a:lstStyle/>
          <a:p>
            <a:pPr eaLnBrk="1" hangingPunct="1"/>
            <a:r>
              <a:rPr lang="en-US" sz="4000" b="1" dirty="0" smtClean="0"/>
              <a:t>Self Adhering Flashings – Classes (AAMA 711)</a:t>
            </a:r>
          </a:p>
        </p:txBody>
      </p:sp>
      <p:sp>
        <p:nvSpPr>
          <p:cNvPr id="77829" name="Rectangle 5"/>
          <p:cNvSpPr>
            <a:spLocks noGrp="1" noChangeArrowheads="1"/>
          </p:cNvSpPr>
          <p:nvPr>
            <p:ph type="body" sz="half" idx="1"/>
          </p:nvPr>
        </p:nvSpPr>
        <p:spPr/>
        <p:txBody>
          <a:bodyPr/>
          <a:lstStyle/>
          <a:p>
            <a:pPr eaLnBrk="1" hangingPunct="1"/>
            <a:r>
              <a:rPr lang="en-US" sz="2400" smtClean="0"/>
              <a:t>Level 1: For exposures up to 50°C (122°F)</a:t>
            </a:r>
          </a:p>
          <a:p>
            <a:pPr eaLnBrk="1" hangingPunct="1"/>
            <a:endParaRPr lang="en-US" sz="2400" smtClean="0"/>
          </a:p>
          <a:p>
            <a:pPr eaLnBrk="1" hangingPunct="1"/>
            <a:endParaRPr lang="en-US" smtClean="0"/>
          </a:p>
        </p:txBody>
      </p:sp>
      <p:sp>
        <p:nvSpPr>
          <p:cNvPr id="87049" name="Text Box 9"/>
          <p:cNvSpPr txBox="1">
            <a:spLocks noChangeArrowheads="1"/>
          </p:cNvSpPr>
          <p:nvPr/>
        </p:nvSpPr>
        <p:spPr bwMode="auto">
          <a:xfrm>
            <a:off x="4724400" y="1600200"/>
            <a:ext cx="3505200" cy="1754188"/>
          </a:xfrm>
          <a:prstGeom prst="rect">
            <a:avLst/>
          </a:prstGeom>
          <a:noFill/>
          <a:ln w="9525" algn="ctr">
            <a:noFill/>
            <a:miter lim="800000"/>
            <a:headEnd/>
            <a:tailEnd/>
          </a:ln>
          <a:effectLst/>
        </p:spPr>
        <p:txBody>
          <a:bodyPr>
            <a:spAutoFit/>
          </a:bodyPr>
          <a:lstStyle/>
          <a:p>
            <a:pPr marL="342900" indent="-342900">
              <a:defRPr/>
            </a:pPr>
            <a:r>
              <a:rPr lang="en-US" dirty="0">
                <a:effectLst>
                  <a:outerShdw blurRad="38100" dist="38100" dir="2700000" algn="tl">
                    <a:srgbClr val="000000"/>
                  </a:outerShdw>
                </a:effectLst>
              </a:rPr>
              <a:t>Level 2: For exposures up to 65°C (149°F)</a:t>
            </a:r>
          </a:p>
          <a:p>
            <a:pPr marL="342900" indent="-342900">
              <a:spcBef>
                <a:spcPct val="50000"/>
              </a:spcBef>
              <a:defRPr/>
            </a:pPr>
            <a:endParaRPr lang="en-US" dirty="0">
              <a:effectLst>
                <a:outerShdw blurRad="38100" dist="38100" dir="2700000" algn="tl">
                  <a:srgbClr val="000000"/>
                </a:outerShdw>
              </a:effectLst>
            </a:endParaRPr>
          </a:p>
        </p:txBody>
      </p:sp>
      <p:pic>
        <p:nvPicPr>
          <p:cNvPr id="7783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25336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783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819400"/>
            <a:ext cx="16764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816030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fontScale="90000"/>
          </a:bodyPr>
          <a:lstStyle/>
          <a:p>
            <a:r>
              <a:rPr lang="en-US" b="1" dirty="0" smtClean="0"/>
              <a:t>Self Adhering Flashings – Classes (AAMA 711)</a:t>
            </a:r>
          </a:p>
        </p:txBody>
      </p:sp>
      <p:sp>
        <p:nvSpPr>
          <p:cNvPr id="78851" name="Content Placeholder 8"/>
          <p:cNvSpPr>
            <a:spLocks noGrp="1"/>
          </p:cNvSpPr>
          <p:nvPr>
            <p:ph sz="half" idx="1"/>
          </p:nvPr>
        </p:nvSpPr>
        <p:spPr/>
        <p:txBody>
          <a:bodyPr/>
          <a:lstStyle/>
          <a:p>
            <a:r>
              <a:rPr lang="en-US" smtClean="0"/>
              <a:t>Level 3: For exposures up to 80°C (176° F)</a:t>
            </a:r>
          </a:p>
          <a:p>
            <a:endParaRPr lang="en-US" smtClean="0"/>
          </a:p>
        </p:txBody>
      </p:sp>
      <p:sp>
        <p:nvSpPr>
          <p:cNvPr id="78852" name="Content Placeholder 3"/>
          <p:cNvSpPr>
            <a:spLocks noGrp="1"/>
          </p:cNvSpPr>
          <p:nvPr>
            <p:ph sz="half" idx="2"/>
          </p:nvPr>
        </p:nvSpPr>
        <p:spPr/>
        <p:txBody>
          <a:bodyPr/>
          <a:lstStyle/>
          <a:p>
            <a:endParaRPr lang="en-US" smtClean="0"/>
          </a:p>
        </p:txBody>
      </p:sp>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F032FA78-34B0-4335-950B-FE033F97034B}" type="slidenum">
              <a:rPr lang="en-US" smtClean="0"/>
              <a:pPr>
                <a:defRPr/>
              </a:pPr>
              <a:t>64</a:t>
            </a:fld>
            <a:endParaRPr lang="en-US"/>
          </a:p>
        </p:txBody>
      </p:sp>
      <p:pic>
        <p:nvPicPr>
          <p:cNvPr id="78855" name="Picture 8" descr="vycor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8494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FLEXIBLE FLASHING STANDARDS</a:t>
            </a:r>
            <a:endParaRPr lang="en-US" b="1" dirty="0"/>
          </a:p>
        </p:txBody>
      </p:sp>
      <p:sp>
        <p:nvSpPr>
          <p:cNvPr id="3" name="Content Placeholder 2"/>
          <p:cNvSpPr>
            <a:spLocks noGrp="1"/>
          </p:cNvSpPr>
          <p:nvPr>
            <p:ph idx="1"/>
          </p:nvPr>
        </p:nvSpPr>
        <p:spPr/>
        <p:txBody>
          <a:bodyPr/>
          <a:lstStyle/>
          <a:p>
            <a:r>
              <a:rPr lang="en-US" i="1" dirty="0"/>
              <a:t>AC148 Flexible Flashing Materials</a:t>
            </a:r>
          </a:p>
          <a:p>
            <a:r>
              <a:rPr lang="en-US" i="1" dirty="0"/>
              <a:t>AAMA 711 - </a:t>
            </a:r>
            <a:r>
              <a:rPr lang="en-US" dirty="0"/>
              <a:t>Voluntary Specification for Self Adhering Flashing Used for Installation of Exterior Wall Fenestration Products</a:t>
            </a:r>
            <a:endParaRPr lang="en-US" i="1" dirty="0"/>
          </a:p>
          <a:p>
            <a:r>
              <a:rPr lang="en-US" i="1" dirty="0"/>
              <a:t>ASTM D1970 - Standard Specification for Self-Adhering Polymer Modified Bituminous Sheet Materials Used as Steep Roofing Underlayment for Ice Dam Protection</a:t>
            </a:r>
          </a:p>
          <a:p>
            <a:endParaRPr lang="en-US" dirty="0"/>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65</a:t>
            </a:fld>
            <a:endParaRPr lang="en-US"/>
          </a:p>
        </p:txBody>
      </p:sp>
    </p:spTree>
    <p:extLst>
      <p:ext uri="{BB962C8B-B14F-4D97-AF65-F5344CB8AC3E}">
        <p14:creationId xmlns:p14="http://schemas.microsoft.com/office/powerpoint/2010/main" val="35111707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a:t>D+D  May 22, 2014 – Tom Butt</a:t>
            </a:r>
          </a:p>
        </p:txBody>
      </p:sp>
      <p:sp>
        <p:nvSpPr>
          <p:cNvPr id="7" name="Slide Number Placeholder 6"/>
          <p:cNvSpPr>
            <a:spLocks noGrp="1"/>
          </p:cNvSpPr>
          <p:nvPr>
            <p:ph type="sldNum" sz="quarter" idx="12"/>
          </p:nvPr>
        </p:nvSpPr>
        <p:spPr/>
        <p:txBody>
          <a:bodyPr/>
          <a:lstStyle/>
          <a:p>
            <a:pPr>
              <a:defRPr/>
            </a:pPr>
            <a:fld id="{DBBA7755-D894-4079-BA53-4AF210D00AC0}" type="slidenum">
              <a:rPr lang="en-US"/>
              <a:pPr>
                <a:defRPr/>
              </a:pPr>
              <a:t>66</a:t>
            </a:fld>
            <a:endParaRPr lang="en-US"/>
          </a:p>
        </p:txBody>
      </p:sp>
      <p:sp>
        <p:nvSpPr>
          <p:cNvPr id="80900" name="Rectangle 2"/>
          <p:cNvSpPr>
            <a:spLocks noGrp="1" noChangeArrowheads="1"/>
          </p:cNvSpPr>
          <p:nvPr>
            <p:ph type="title"/>
          </p:nvPr>
        </p:nvSpPr>
        <p:spPr/>
        <p:txBody>
          <a:bodyPr>
            <a:normAutofit fontScale="90000"/>
          </a:bodyPr>
          <a:lstStyle/>
          <a:p>
            <a:pPr eaLnBrk="1" hangingPunct="1"/>
            <a:r>
              <a:rPr lang="en-US" sz="4000" b="1" dirty="0" smtClean="0"/>
              <a:t>WRB/Flashing Interface Regional Differences</a:t>
            </a:r>
          </a:p>
        </p:txBody>
      </p:sp>
      <p:pic>
        <p:nvPicPr>
          <p:cNvPr id="80901" name="Picture 3" descr="IMG_0061"/>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933450" y="1600200"/>
            <a:ext cx="3086100" cy="4525963"/>
          </a:xfrm>
          <a:noFill/>
        </p:spPr>
      </p:pic>
      <p:sp>
        <p:nvSpPr>
          <p:cNvPr id="80902" name="Rectangle 4"/>
          <p:cNvSpPr>
            <a:spLocks noGrp="1" noChangeArrowheads="1"/>
          </p:cNvSpPr>
          <p:nvPr>
            <p:ph type="body" sz="half" idx="2"/>
          </p:nvPr>
        </p:nvSpPr>
        <p:spPr/>
        <p:txBody>
          <a:bodyPr/>
          <a:lstStyle/>
          <a:p>
            <a:pPr eaLnBrk="1" hangingPunct="1"/>
            <a:r>
              <a:rPr lang="en-US" smtClean="0"/>
              <a:t>Felt and paper: Flashing prior to WRB installation (western U.S.)</a:t>
            </a:r>
          </a:p>
          <a:p>
            <a:pPr eaLnBrk="1" hangingPunct="1"/>
            <a:r>
              <a:rPr lang="en-US" smtClean="0"/>
              <a:t>Polymer: Flashing after WRB installation (eastern U.S.)</a:t>
            </a:r>
          </a:p>
        </p:txBody>
      </p:sp>
    </p:spTree>
    <p:extLst>
      <p:ext uri="{BB962C8B-B14F-4D97-AF65-F5344CB8AC3E}">
        <p14:creationId xmlns:p14="http://schemas.microsoft.com/office/powerpoint/2010/main" val="9741345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pPr>
              <a:defRPr/>
            </a:pPr>
            <a:r>
              <a:rPr lang="en-US" dirty="0"/>
              <a:t>D+D  May 22, 2014 – Tom Butt</a:t>
            </a:r>
          </a:p>
        </p:txBody>
      </p:sp>
      <p:sp>
        <p:nvSpPr>
          <p:cNvPr id="8" name="Slide Number Placeholder 6"/>
          <p:cNvSpPr>
            <a:spLocks noGrp="1"/>
          </p:cNvSpPr>
          <p:nvPr>
            <p:ph type="sldNum" sz="quarter" idx="12"/>
          </p:nvPr>
        </p:nvSpPr>
        <p:spPr/>
        <p:txBody>
          <a:bodyPr/>
          <a:lstStyle/>
          <a:p>
            <a:pPr>
              <a:defRPr/>
            </a:pPr>
            <a:fld id="{B30CE22B-CD33-4698-B43E-C0AF3EF64381}" type="slidenum">
              <a:rPr lang="en-US"/>
              <a:pPr>
                <a:defRPr/>
              </a:pPr>
              <a:t>67</a:t>
            </a:fld>
            <a:endParaRPr lang="en-US"/>
          </a:p>
        </p:txBody>
      </p:sp>
      <p:sp>
        <p:nvSpPr>
          <p:cNvPr id="83972" name="Rectangle 4"/>
          <p:cNvSpPr>
            <a:spLocks noGrp="1" noChangeArrowheads="1"/>
          </p:cNvSpPr>
          <p:nvPr>
            <p:ph type="title"/>
          </p:nvPr>
        </p:nvSpPr>
        <p:spPr/>
        <p:txBody>
          <a:bodyPr/>
          <a:lstStyle/>
          <a:p>
            <a:pPr eaLnBrk="1" hangingPunct="1"/>
            <a:r>
              <a:rPr lang="en-US" b="1" dirty="0" smtClean="0"/>
              <a:t>Rolling the Flashing</a:t>
            </a:r>
          </a:p>
        </p:txBody>
      </p:sp>
      <p:sp>
        <p:nvSpPr>
          <p:cNvPr id="83973" name="Rectangle 5"/>
          <p:cNvSpPr>
            <a:spLocks noGrp="1" noChangeArrowheads="1"/>
          </p:cNvSpPr>
          <p:nvPr>
            <p:ph type="body" sz="half" idx="1"/>
          </p:nvPr>
        </p:nvSpPr>
        <p:spPr>
          <a:xfrm>
            <a:off x="457200" y="1524000"/>
            <a:ext cx="4038600" cy="4876800"/>
          </a:xfrm>
        </p:spPr>
        <p:txBody>
          <a:bodyPr/>
          <a:lstStyle/>
          <a:p>
            <a:pPr eaLnBrk="1" hangingPunct="1">
              <a:lnSpc>
                <a:spcPct val="90000"/>
              </a:lnSpc>
            </a:pPr>
            <a:r>
              <a:rPr lang="en-US" sz="2400" smtClean="0"/>
              <a:t>Roller tools made for plastic laminate and wallpaper can be used to apply pressure to flexible flashings to avoid wrinkles ad achieve good adhesion. These are available from:</a:t>
            </a:r>
          </a:p>
          <a:p>
            <a:pPr eaLnBrk="1" hangingPunct="1">
              <a:lnSpc>
                <a:spcPct val="90000"/>
              </a:lnSpc>
              <a:buFontTx/>
              <a:buNone/>
            </a:pPr>
            <a:r>
              <a:rPr lang="en-US" sz="2000" smtClean="0"/>
              <a:t>	Beno J. Gundlach Company</a:t>
            </a:r>
            <a:br>
              <a:rPr lang="en-US" sz="2000" smtClean="0"/>
            </a:br>
            <a:r>
              <a:rPr lang="en-US" sz="2000" smtClean="0"/>
              <a:t>211 North 21st Street • PO Box 544 • Belleville, IL • 62222 • USA </a:t>
            </a:r>
          </a:p>
        </p:txBody>
      </p:sp>
      <p:pic>
        <p:nvPicPr>
          <p:cNvPr id="83974" name="Picture 7" descr="http://www.benojgundlachco.com/gc124/gc124_47_9.jpg"/>
          <p:cNvPicPr>
            <a:picLocks noGrp="1" noChangeAspect="1" noChangeArrowheads="1"/>
          </p:cNvPicPr>
          <p:nvPr>
            <p:ph type="body" sz="half" idx="2"/>
          </p:nvPr>
        </p:nvPicPr>
        <p:blipFill>
          <a:blip r:embed="rId3" r:link="rId4">
            <a:extLst>
              <a:ext uri="{28A0092B-C50C-407E-A947-70E740481C1C}">
                <a14:useLocalDpi xmlns:a14="http://schemas.microsoft.com/office/drawing/2010/main" val="0"/>
              </a:ext>
            </a:extLst>
          </a:blip>
          <a:srcRect/>
          <a:stretch>
            <a:fillRect/>
          </a:stretch>
        </p:blipFill>
        <p:spPr>
          <a:xfrm>
            <a:off x="4800600" y="1684338"/>
            <a:ext cx="3581400" cy="2381250"/>
          </a:xfrm>
          <a:noFill/>
        </p:spPr>
      </p:pic>
      <p:pic>
        <p:nvPicPr>
          <p:cNvPr id="83975" name="Picture 8" descr="http://www.benojgundlachco.com/gc124/gc124_47_5.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724400" y="4267200"/>
            <a:ext cx="3905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379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pPr>
              <a:defRPr/>
            </a:pPr>
            <a:r>
              <a:rPr lang="en-US" dirty="0"/>
              <a:t>D+D  May 22, 2014 – Tom Butt</a:t>
            </a:r>
          </a:p>
        </p:txBody>
      </p:sp>
      <p:sp>
        <p:nvSpPr>
          <p:cNvPr id="8" name="Slide Number Placeholder 6"/>
          <p:cNvSpPr>
            <a:spLocks noGrp="1"/>
          </p:cNvSpPr>
          <p:nvPr>
            <p:ph type="sldNum" sz="quarter" idx="12"/>
          </p:nvPr>
        </p:nvSpPr>
        <p:spPr/>
        <p:txBody>
          <a:bodyPr/>
          <a:lstStyle/>
          <a:p>
            <a:pPr>
              <a:defRPr/>
            </a:pPr>
            <a:fld id="{D8914AE2-33A8-4039-8221-F11BF5792461}" type="slidenum">
              <a:rPr lang="en-US"/>
              <a:pPr>
                <a:defRPr/>
              </a:pPr>
              <a:t>68</a:t>
            </a:fld>
            <a:endParaRPr lang="en-US"/>
          </a:p>
        </p:txBody>
      </p:sp>
      <p:sp>
        <p:nvSpPr>
          <p:cNvPr id="84996" name="Rectangle 4"/>
          <p:cNvSpPr>
            <a:spLocks noGrp="1" noChangeArrowheads="1"/>
          </p:cNvSpPr>
          <p:nvPr>
            <p:ph type="title"/>
          </p:nvPr>
        </p:nvSpPr>
        <p:spPr/>
        <p:txBody>
          <a:bodyPr/>
          <a:lstStyle/>
          <a:p>
            <a:pPr eaLnBrk="1" hangingPunct="1"/>
            <a:r>
              <a:rPr lang="en-US" b="1" dirty="0" smtClean="0"/>
              <a:t>Adhesives</a:t>
            </a:r>
          </a:p>
        </p:txBody>
      </p:sp>
      <p:sp>
        <p:nvSpPr>
          <p:cNvPr id="84997" name="Rectangle 5"/>
          <p:cNvSpPr>
            <a:spLocks noGrp="1" noChangeArrowheads="1"/>
          </p:cNvSpPr>
          <p:nvPr>
            <p:ph type="body" sz="half" idx="1"/>
          </p:nvPr>
        </p:nvSpPr>
        <p:spPr/>
        <p:txBody>
          <a:bodyPr/>
          <a:lstStyle/>
          <a:p>
            <a:pPr eaLnBrk="1" hangingPunct="1"/>
            <a:r>
              <a:rPr lang="en-US" smtClean="0"/>
              <a:t>Butyl versus modified bitumen</a:t>
            </a:r>
          </a:p>
          <a:p>
            <a:pPr eaLnBrk="1" hangingPunct="1"/>
            <a:r>
              <a:rPr lang="en-US" smtClean="0"/>
              <a:t>Sealant versus adhesive</a:t>
            </a:r>
          </a:p>
          <a:p>
            <a:pPr eaLnBrk="1" hangingPunct="1"/>
            <a:r>
              <a:rPr lang="en-US" smtClean="0"/>
              <a:t>Primers</a:t>
            </a:r>
          </a:p>
          <a:p>
            <a:pPr eaLnBrk="1" hangingPunct="1"/>
            <a:r>
              <a:rPr lang="en-US" smtClean="0"/>
              <a:t>Temperature range</a:t>
            </a:r>
          </a:p>
          <a:p>
            <a:pPr eaLnBrk="1" hangingPunct="1"/>
            <a:r>
              <a:rPr lang="en-US" smtClean="0"/>
              <a:t>Surface condition</a:t>
            </a:r>
          </a:p>
          <a:p>
            <a:pPr eaLnBrk="1" hangingPunct="1"/>
            <a:r>
              <a:rPr lang="en-US" smtClean="0"/>
              <a:t>Tooling and rolling</a:t>
            </a:r>
          </a:p>
          <a:p>
            <a:pPr eaLnBrk="1" hangingPunct="1"/>
            <a:endParaRPr lang="en-US" smtClean="0"/>
          </a:p>
        </p:txBody>
      </p:sp>
      <p:pic>
        <p:nvPicPr>
          <p:cNvPr id="84998" name="Picture 7" descr="IMG_0205"/>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4572000" y="3048000"/>
            <a:ext cx="4038600" cy="3028950"/>
          </a:xfrm>
          <a:noFill/>
        </p:spPr>
      </p:pic>
      <p:sp>
        <p:nvSpPr>
          <p:cNvPr id="102408" name="Text Box 8"/>
          <p:cNvSpPr txBox="1">
            <a:spLocks noChangeArrowheads="1"/>
          </p:cNvSpPr>
          <p:nvPr/>
        </p:nvSpPr>
        <p:spPr bwMode="auto">
          <a:xfrm>
            <a:off x="4648200" y="1905000"/>
            <a:ext cx="3962400" cy="457200"/>
          </a:xfrm>
          <a:prstGeom prst="rect">
            <a:avLst/>
          </a:prstGeom>
          <a:noFill/>
          <a:ln w="9525" algn="ctr">
            <a:noFill/>
            <a:miter lim="800000"/>
            <a:headEnd/>
            <a:tailEnd/>
          </a:ln>
          <a:effectLst/>
        </p:spPr>
        <p:txBody>
          <a:bodyPr>
            <a:spAutoFit/>
          </a:bodyPr>
          <a:lstStyle/>
          <a:p>
            <a:pPr marL="342900" indent="-342900">
              <a:spcBef>
                <a:spcPct val="50000"/>
              </a:spcBef>
              <a:defRPr/>
            </a:pPr>
            <a:r>
              <a:rPr lang="en-US">
                <a:effectLst>
                  <a:outerShdw blurRad="38100" dist="38100" dir="2700000" algn="tl">
                    <a:srgbClr val="000000"/>
                  </a:outerShdw>
                </a:effectLst>
              </a:rPr>
              <a:t>Adhesive Flow</a:t>
            </a:r>
          </a:p>
        </p:txBody>
      </p:sp>
    </p:spTree>
    <p:extLst>
      <p:ext uri="{BB962C8B-B14F-4D97-AF65-F5344CB8AC3E}">
        <p14:creationId xmlns:p14="http://schemas.microsoft.com/office/powerpoint/2010/main" val="14664251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pPr>
              <a:defRPr/>
            </a:pPr>
            <a:r>
              <a:rPr lang="en-US" dirty="0"/>
              <a:t>D+D  May 22, 2014 – Tom Butt</a:t>
            </a:r>
          </a:p>
        </p:txBody>
      </p:sp>
      <p:sp>
        <p:nvSpPr>
          <p:cNvPr id="8" name="Slide Number Placeholder 6"/>
          <p:cNvSpPr>
            <a:spLocks noGrp="1"/>
          </p:cNvSpPr>
          <p:nvPr>
            <p:ph type="sldNum" sz="quarter" idx="12"/>
          </p:nvPr>
        </p:nvSpPr>
        <p:spPr/>
        <p:txBody>
          <a:bodyPr/>
          <a:lstStyle/>
          <a:p>
            <a:pPr>
              <a:defRPr/>
            </a:pPr>
            <a:fld id="{3B24BA17-7314-4914-A02E-D6532DF4AF99}" type="slidenum">
              <a:rPr lang="en-US"/>
              <a:pPr>
                <a:defRPr/>
              </a:pPr>
              <a:t>69</a:t>
            </a:fld>
            <a:endParaRPr lang="en-US"/>
          </a:p>
        </p:txBody>
      </p:sp>
      <p:sp>
        <p:nvSpPr>
          <p:cNvPr id="86020" name="Rectangle 4"/>
          <p:cNvSpPr>
            <a:spLocks noGrp="1" noChangeArrowheads="1"/>
          </p:cNvSpPr>
          <p:nvPr>
            <p:ph type="title"/>
          </p:nvPr>
        </p:nvSpPr>
        <p:spPr/>
        <p:txBody>
          <a:bodyPr/>
          <a:lstStyle/>
          <a:p>
            <a:pPr eaLnBrk="1" hangingPunct="1"/>
            <a:r>
              <a:rPr lang="en-US" b="1" dirty="0" smtClean="0"/>
              <a:t>Adhesive Migration</a:t>
            </a:r>
          </a:p>
        </p:txBody>
      </p:sp>
      <p:sp>
        <p:nvSpPr>
          <p:cNvPr id="86021" name="Rectangle 5"/>
          <p:cNvSpPr>
            <a:spLocks noGrp="1" noChangeArrowheads="1"/>
          </p:cNvSpPr>
          <p:nvPr>
            <p:ph type="body" sz="half" idx="1"/>
          </p:nvPr>
        </p:nvSpPr>
        <p:spPr>
          <a:xfrm>
            <a:off x="457200" y="1295400"/>
            <a:ext cx="4038600" cy="4525963"/>
          </a:xfrm>
        </p:spPr>
        <p:txBody>
          <a:bodyPr/>
          <a:lstStyle/>
          <a:p>
            <a:pPr eaLnBrk="1" hangingPunct="1"/>
            <a:r>
              <a:rPr lang="en-US" smtClean="0"/>
              <a:t>Adhesive melting in 80</a:t>
            </a:r>
            <a:r>
              <a:rPr lang="en-US" baseline="30000" smtClean="0"/>
              <a:t>o</a:t>
            </a:r>
            <a:r>
              <a:rPr lang="en-US" smtClean="0"/>
              <a:t> F heat in Sacramento</a:t>
            </a:r>
          </a:p>
        </p:txBody>
      </p:sp>
      <p:pic>
        <p:nvPicPr>
          <p:cNvPr id="86022" name="Picture 7"/>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r="60527" b="60527"/>
          <a:stretch>
            <a:fillRect/>
          </a:stretch>
        </p:blipFill>
        <p:spPr>
          <a:xfrm>
            <a:off x="4114800" y="1447800"/>
            <a:ext cx="4724400" cy="4724400"/>
          </a:xfrm>
          <a:noFill/>
        </p:spPr>
      </p:pic>
      <p:pic>
        <p:nvPicPr>
          <p:cNvPr id="860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667000"/>
            <a:ext cx="22907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60341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a:t>D+D  May 22, 2014 – Tom Butt</a:t>
            </a:r>
          </a:p>
        </p:txBody>
      </p:sp>
      <p:sp>
        <p:nvSpPr>
          <p:cNvPr id="7" name="Slide Number Placeholder 6"/>
          <p:cNvSpPr>
            <a:spLocks noGrp="1"/>
          </p:cNvSpPr>
          <p:nvPr>
            <p:ph type="sldNum" sz="quarter" idx="12"/>
          </p:nvPr>
        </p:nvSpPr>
        <p:spPr/>
        <p:txBody>
          <a:bodyPr/>
          <a:lstStyle/>
          <a:p>
            <a:pPr>
              <a:defRPr/>
            </a:pPr>
            <a:fld id="{AD5BB961-C79B-49AD-AB27-5153C0623AC1}" type="slidenum">
              <a:rPr lang="en-US"/>
              <a:pPr>
                <a:defRPr/>
              </a:pPr>
              <a:t>7</a:t>
            </a:fld>
            <a:endParaRPr lang="en-US"/>
          </a:p>
        </p:txBody>
      </p:sp>
      <p:sp>
        <p:nvSpPr>
          <p:cNvPr id="14340" name="Rectangle 2"/>
          <p:cNvSpPr>
            <a:spLocks noGrp="1" noChangeArrowheads="1"/>
          </p:cNvSpPr>
          <p:nvPr>
            <p:ph type="title"/>
          </p:nvPr>
        </p:nvSpPr>
        <p:spPr>
          <a:xfrm>
            <a:off x="457200" y="285750"/>
            <a:ext cx="8229600" cy="1131888"/>
          </a:xfrm>
        </p:spPr>
        <p:txBody>
          <a:bodyPr>
            <a:normAutofit fontScale="90000"/>
          </a:bodyPr>
          <a:lstStyle/>
          <a:p>
            <a:pPr eaLnBrk="1" hangingPunct="1"/>
            <a:r>
              <a:rPr lang="en-US" sz="4000" b="1" dirty="0" smtClean="0"/>
              <a:t>REPRESENTATIVE TERMINOLOGY IN COMMON USE (OR MISUSE)</a:t>
            </a:r>
          </a:p>
        </p:txBody>
      </p:sp>
      <p:sp>
        <p:nvSpPr>
          <p:cNvPr id="14341" name="Rectangle 3"/>
          <p:cNvSpPr>
            <a:spLocks noGrp="1" noChangeArrowheads="1"/>
          </p:cNvSpPr>
          <p:nvPr>
            <p:ph type="body" sz="half" idx="1"/>
          </p:nvPr>
        </p:nvSpPr>
        <p:spPr>
          <a:xfrm>
            <a:off x="457200" y="1524000"/>
            <a:ext cx="3962400" cy="4724400"/>
          </a:xfrm>
        </p:spPr>
        <p:txBody>
          <a:bodyPr/>
          <a:lstStyle/>
          <a:p>
            <a:pPr eaLnBrk="1" hangingPunct="1">
              <a:lnSpc>
                <a:spcPct val="90000"/>
              </a:lnSpc>
            </a:pPr>
            <a:r>
              <a:rPr lang="en-US" dirty="0" smtClean="0"/>
              <a:t>Building paper</a:t>
            </a:r>
          </a:p>
          <a:p>
            <a:pPr eaLnBrk="1" hangingPunct="1">
              <a:lnSpc>
                <a:spcPct val="90000"/>
              </a:lnSpc>
            </a:pPr>
            <a:r>
              <a:rPr lang="en-US" dirty="0" smtClean="0"/>
              <a:t>Tarpaper</a:t>
            </a:r>
          </a:p>
          <a:p>
            <a:pPr eaLnBrk="1" hangingPunct="1">
              <a:lnSpc>
                <a:spcPct val="90000"/>
              </a:lnSpc>
            </a:pPr>
            <a:r>
              <a:rPr lang="en-US" dirty="0" smtClean="0"/>
              <a:t>Felt</a:t>
            </a:r>
          </a:p>
          <a:p>
            <a:pPr eaLnBrk="1" hangingPunct="1">
              <a:lnSpc>
                <a:spcPct val="90000"/>
              </a:lnSpc>
            </a:pPr>
            <a:r>
              <a:rPr lang="en-US" dirty="0" smtClean="0"/>
              <a:t>Asphalt felt</a:t>
            </a:r>
          </a:p>
          <a:p>
            <a:pPr eaLnBrk="1" hangingPunct="1">
              <a:lnSpc>
                <a:spcPct val="90000"/>
              </a:lnSpc>
            </a:pPr>
            <a:r>
              <a:rPr lang="en-US" dirty="0" smtClean="0"/>
              <a:t>House wrap</a:t>
            </a:r>
          </a:p>
          <a:p>
            <a:pPr eaLnBrk="1" hangingPunct="1">
              <a:lnSpc>
                <a:spcPct val="90000"/>
              </a:lnSpc>
            </a:pPr>
            <a:r>
              <a:rPr lang="en-US" dirty="0" smtClean="0"/>
              <a:t>Building wrap</a:t>
            </a:r>
          </a:p>
          <a:p>
            <a:pPr eaLnBrk="1" hangingPunct="1">
              <a:lnSpc>
                <a:spcPct val="90000"/>
              </a:lnSpc>
            </a:pPr>
            <a:r>
              <a:rPr lang="en-US" dirty="0" smtClean="0"/>
              <a:t>Sheathing membrane</a:t>
            </a:r>
          </a:p>
          <a:p>
            <a:pPr eaLnBrk="1" hangingPunct="1">
              <a:lnSpc>
                <a:spcPct val="90000"/>
              </a:lnSpc>
            </a:pPr>
            <a:r>
              <a:rPr lang="en-US" dirty="0" smtClean="0"/>
              <a:t>Underlay for wall</a:t>
            </a:r>
          </a:p>
          <a:p>
            <a:pPr eaLnBrk="1" hangingPunct="1">
              <a:lnSpc>
                <a:spcPct val="90000"/>
              </a:lnSpc>
            </a:pPr>
            <a:r>
              <a:rPr lang="en-US" dirty="0" smtClean="0"/>
              <a:t>Underlayment</a:t>
            </a:r>
          </a:p>
        </p:txBody>
      </p:sp>
      <p:sp>
        <p:nvSpPr>
          <p:cNvPr id="14342" name="Rectangle 4"/>
          <p:cNvSpPr>
            <a:spLocks noGrp="1" noChangeArrowheads="1"/>
          </p:cNvSpPr>
          <p:nvPr>
            <p:ph type="body" sz="half" idx="2"/>
          </p:nvPr>
        </p:nvSpPr>
        <p:spPr>
          <a:xfrm>
            <a:off x="4267200" y="1524000"/>
            <a:ext cx="5181600" cy="4191000"/>
          </a:xfrm>
        </p:spPr>
        <p:txBody>
          <a:bodyPr/>
          <a:lstStyle/>
          <a:p>
            <a:pPr eaLnBrk="1" hangingPunct="1">
              <a:lnSpc>
                <a:spcPct val="90000"/>
              </a:lnSpc>
            </a:pPr>
            <a:r>
              <a:rPr lang="en-US" dirty="0" smtClean="0"/>
              <a:t>Weather resistant/resistive barrier</a:t>
            </a:r>
          </a:p>
          <a:p>
            <a:pPr eaLnBrk="1" hangingPunct="1">
              <a:lnSpc>
                <a:spcPct val="90000"/>
              </a:lnSpc>
            </a:pPr>
            <a:r>
              <a:rPr lang="en-US" dirty="0" smtClean="0"/>
              <a:t>Water resistant/resistive barrier</a:t>
            </a:r>
          </a:p>
          <a:p>
            <a:pPr eaLnBrk="1" hangingPunct="1">
              <a:lnSpc>
                <a:spcPct val="90000"/>
              </a:lnSpc>
            </a:pPr>
            <a:r>
              <a:rPr lang="en-US" dirty="0" smtClean="0"/>
              <a:t>Sheathing paper</a:t>
            </a:r>
          </a:p>
          <a:p>
            <a:pPr eaLnBrk="1" hangingPunct="1">
              <a:lnSpc>
                <a:spcPct val="90000"/>
              </a:lnSpc>
            </a:pPr>
            <a:r>
              <a:rPr lang="en-US" dirty="0" smtClean="0"/>
              <a:t>Weather barrier</a:t>
            </a:r>
          </a:p>
          <a:p>
            <a:pPr eaLnBrk="1" hangingPunct="1">
              <a:lnSpc>
                <a:spcPct val="90000"/>
              </a:lnSpc>
            </a:pPr>
            <a:r>
              <a:rPr lang="en-US" dirty="0" smtClean="0"/>
              <a:t>Vapor barrier</a:t>
            </a:r>
          </a:p>
          <a:p>
            <a:pPr eaLnBrk="1" hangingPunct="1">
              <a:lnSpc>
                <a:spcPct val="90000"/>
              </a:lnSpc>
            </a:pPr>
            <a:r>
              <a:rPr lang="en-US" dirty="0" smtClean="0"/>
              <a:t>Water barrier</a:t>
            </a:r>
          </a:p>
          <a:p>
            <a:pPr eaLnBrk="1" hangingPunct="1">
              <a:lnSpc>
                <a:spcPct val="90000"/>
              </a:lnSpc>
            </a:pPr>
            <a:r>
              <a:rPr lang="en-US" dirty="0" smtClean="0"/>
              <a:t>Moisture barrier</a:t>
            </a:r>
          </a:p>
          <a:p>
            <a:pPr eaLnBrk="1" hangingPunct="1">
              <a:lnSpc>
                <a:spcPct val="90000"/>
              </a:lnSpc>
            </a:pPr>
            <a:endParaRPr lang="en-US" sz="1600" dirty="0" smtClean="0"/>
          </a:p>
          <a:p>
            <a:pPr eaLnBrk="1" hangingPunct="1">
              <a:lnSpc>
                <a:spcPct val="90000"/>
              </a:lnSpc>
            </a:pPr>
            <a:endParaRPr lang="en-US" sz="1600" dirty="0" smtClean="0"/>
          </a:p>
        </p:txBody>
      </p:sp>
    </p:spTree>
    <p:extLst>
      <p:ext uri="{BB962C8B-B14F-4D97-AF65-F5344CB8AC3E}">
        <p14:creationId xmlns:p14="http://schemas.microsoft.com/office/powerpoint/2010/main" val="25471272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dirty="0"/>
              <a:t>D+D  May 22, 2014 – Tom Butt</a:t>
            </a:r>
          </a:p>
        </p:txBody>
      </p:sp>
      <p:sp>
        <p:nvSpPr>
          <p:cNvPr id="7" name="Slide Number Placeholder 6"/>
          <p:cNvSpPr>
            <a:spLocks noGrp="1"/>
          </p:cNvSpPr>
          <p:nvPr>
            <p:ph type="sldNum" sz="quarter" idx="12"/>
          </p:nvPr>
        </p:nvSpPr>
        <p:spPr/>
        <p:txBody>
          <a:bodyPr/>
          <a:lstStyle/>
          <a:p>
            <a:pPr>
              <a:defRPr/>
            </a:pPr>
            <a:fld id="{5A2A43F0-4111-483E-B8E5-47CEA416BF0F}" type="slidenum">
              <a:rPr lang="en-US"/>
              <a:pPr>
                <a:defRPr/>
              </a:pPr>
              <a:t>70</a:t>
            </a:fld>
            <a:endParaRPr lang="en-US"/>
          </a:p>
        </p:txBody>
      </p:sp>
      <p:sp>
        <p:nvSpPr>
          <p:cNvPr id="87044" name="Rectangle 4"/>
          <p:cNvSpPr>
            <a:spLocks noGrp="1" noChangeArrowheads="1"/>
          </p:cNvSpPr>
          <p:nvPr>
            <p:ph type="title"/>
          </p:nvPr>
        </p:nvSpPr>
        <p:spPr/>
        <p:txBody>
          <a:bodyPr/>
          <a:lstStyle/>
          <a:p>
            <a:pPr eaLnBrk="1" hangingPunct="1"/>
            <a:r>
              <a:rPr lang="en-US" b="1" dirty="0" smtClean="0"/>
              <a:t>Adhesion Challenges</a:t>
            </a:r>
          </a:p>
        </p:txBody>
      </p:sp>
      <p:pic>
        <p:nvPicPr>
          <p:cNvPr id="87045" name="Picture 7"/>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r="87245" b="80869"/>
          <a:stretch>
            <a:fillRect/>
          </a:stretch>
        </p:blipFill>
        <p:spPr>
          <a:xfrm>
            <a:off x="4699000" y="1143000"/>
            <a:ext cx="3403600" cy="5105400"/>
          </a:xfrm>
          <a:noFill/>
        </p:spPr>
      </p:pic>
      <p:pic>
        <p:nvPicPr>
          <p:cNvPr id="87046" name="Picture 8"/>
          <p:cNvPicPr>
            <a:picLocks noGrp="1" noChangeAspect="1" noChangeArrowheads="1"/>
          </p:cNvPicPr>
          <p:nvPr>
            <p:ph type="body" sz="half" idx="1"/>
          </p:nvPr>
        </p:nvPicPr>
        <p:blipFill>
          <a:blip r:embed="rId4">
            <a:extLst>
              <a:ext uri="{28A0092B-C50C-407E-A947-70E740481C1C}">
                <a14:useLocalDpi xmlns:a14="http://schemas.microsoft.com/office/drawing/2010/main" val="0"/>
              </a:ext>
            </a:extLst>
          </a:blip>
          <a:srcRect r="80769" b="71153"/>
          <a:stretch>
            <a:fillRect/>
          </a:stretch>
        </p:blipFill>
        <p:spPr>
          <a:xfrm>
            <a:off x="990600" y="1143000"/>
            <a:ext cx="3403600" cy="5105400"/>
          </a:xfrm>
          <a:noFill/>
        </p:spPr>
      </p:pic>
    </p:spTree>
    <p:extLst>
      <p:ext uri="{BB962C8B-B14F-4D97-AF65-F5344CB8AC3E}">
        <p14:creationId xmlns:p14="http://schemas.microsoft.com/office/powerpoint/2010/main" val="16164152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Stucco Bond Breakers at Plastic Flashing?</a:t>
            </a:r>
            <a:endParaRPr lang="en-US"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fld id="{A43D7C91-C564-4505-B8EF-84E9C57A6A36}" type="slidenum">
              <a:rPr lang="en-US" smtClean="0"/>
              <a:t>71</a:t>
            </a:fld>
            <a:endParaRPr lang="en-US"/>
          </a:p>
        </p:txBody>
      </p:sp>
      <p:pic>
        <p:nvPicPr>
          <p:cNvPr id="4098" name="Picture 2" descr="C:\Users\tom.butt\AppData\Local\Microsoft\Windows\Temporary Internet Files\Content.Outlook\FRJ86CL4\IMG_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8125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om.butt\AppData\Local\Microsoft\Windows\Temporary Internet Files\Content.Outlook\FRJ86CL4\IMG_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873" y="2438400"/>
            <a:ext cx="3962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524000"/>
            <a:ext cx="8229600" cy="830997"/>
          </a:xfrm>
          <a:prstGeom prst="rect">
            <a:avLst/>
          </a:prstGeom>
          <a:noFill/>
        </p:spPr>
        <p:txBody>
          <a:bodyPr wrap="square" rtlCol="0">
            <a:spAutoFit/>
          </a:bodyPr>
          <a:lstStyle/>
          <a:p>
            <a:pPr algn="ctr"/>
            <a:r>
              <a:rPr lang="en-US" sz="2400" dirty="0" smtClean="0"/>
              <a:t>Plaster adheres to flashing, blocking drainage and resulting in leaks </a:t>
            </a:r>
            <a:endParaRPr lang="en-US" sz="2400" dirty="0"/>
          </a:p>
        </p:txBody>
      </p:sp>
    </p:spTree>
    <p:extLst>
      <p:ext uri="{BB962C8B-B14F-4D97-AF65-F5344CB8AC3E}">
        <p14:creationId xmlns:p14="http://schemas.microsoft.com/office/powerpoint/2010/main" val="29714025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7" name="Content Placeholder 6"/>
          <p:cNvSpPr>
            <a:spLocks noGrp="1"/>
          </p:cNvSpPr>
          <p:nvPr>
            <p:ph idx="1"/>
          </p:nvPr>
        </p:nvSpPr>
        <p:spPr/>
        <p:txBody>
          <a:bodyPr/>
          <a:lstStyle/>
          <a:p>
            <a:r>
              <a:rPr lang="en-US" dirty="0" smtClean="0"/>
              <a:t>Complexity of complying with codes and standards and finding the optimum solution  </a:t>
            </a:r>
            <a:r>
              <a:rPr lang="en-US" dirty="0"/>
              <a:t>for building envelope thermal insulation, air resistance, water resistance and vapor </a:t>
            </a:r>
            <a:r>
              <a:rPr lang="en-US" dirty="0" err="1"/>
              <a:t>permeance</a:t>
            </a:r>
            <a:r>
              <a:rPr lang="en-US" dirty="0"/>
              <a:t> is beyond the capability of most building professionals</a:t>
            </a:r>
            <a:r>
              <a:rPr lang="en-US" dirty="0" smtClean="0"/>
              <a:t>.</a:t>
            </a:r>
          </a:p>
          <a:p>
            <a:r>
              <a:rPr lang="en-US" dirty="0" smtClean="0"/>
              <a:t>I hope this helps</a:t>
            </a:r>
            <a:endParaRPr lang="en-US" dirty="0"/>
          </a:p>
          <a:p>
            <a:endParaRPr lang="en-US" dirty="0"/>
          </a:p>
        </p:txBody>
      </p:sp>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fld id="{A43D7C91-C564-4505-B8EF-84E9C57A6A36}" type="slidenum">
              <a:rPr lang="en-US" smtClean="0"/>
              <a:t>72</a:t>
            </a:fld>
            <a:endParaRPr lang="en-US"/>
          </a:p>
        </p:txBody>
      </p:sp>
    </p:spTree>
    <p:extLst>
      <p:ext uri="{BB962C8B-B14F-4D97-AF65-F5344CB8AC3E}">
        <p14:creationId xmlns:p14="http://schemas.microsoft.com/office/powerpoint/2010/main" val="24570905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3505200" y="6356350"/>
            <a:ext cx="2133600" cy="365125"/>
          </a:xfrm>
        </p:spPr>
        <p:txBody>
          <a:bodyPr/>
          <a:lstStyle/>
          <a:p>
            <a:pPr>
              <a:defRPr/>
            </a:pPr>
            <a:r>
              <a:rPr lang="en-US" dirty="0"/>
              <a:t>D+D  May 22, 2014 – Tom Butt</a:t>
            </a:r>
          </a:p>
        </p:txBody>
      </p:sp>
      <p:sp>
        <p:nvSpPr>
          <p:cNvPr id="5" name="Slide Number Placeholder 4"/>
          <p:cNvSpPr>
            <a:spLocks noGrp="1"/>
          </p:cNvSpPr>
          <p:nvPr>
            <p:ph type="sldNum" sz="quarter" idx="11"/>
          </p:nvPr>
        </p:nvSpPr>
        <p:spPr/>
        <p:txBody>
          <a:bodyPr/>
          <a:lstStyle/>
          <a:p>
            <a:pPr>
              <a:defRPr/>
            </a:pPr>
            <a:fld id="{7CAEEB5D-8DF5-409C-B37D-9569D2D0BF14}" type="slidenum">
              <a:rPr lang="en-US"/>
              <a:pPr>
                <a:defRPr/>
              </a:pPr>
              <a:t>73</a:t>
            </a:fld>
            <a:endParaRPr lang="en-US"/>
          </a:p>
        </p:txBody>
      </p:sp>
      <p:sp>
        <p:nvSpPr>
          <p:cNvPr id="344066" name="Rectangle 2"/>
          <p:cNvSpPr>
            <a:spLocks noGrp="1" noChangeArrowheads="1"/>
          </p:cNvSpPr>
          <p:nvPr>
            <p:ph type="title"/>
          </p:nvPr>
        </p:nvSpPr>
        <p:spPr>
          <a:xfrm>
            <a:off x="381000" y="304800"/>
            <a:ext cx="8458200" cy="2514600"/>
          </a:xfrm>
        </p:spPr>
        <p:txBody>
          <a:bodyPr/>
          <a:lstStyle/>
          <a:p>
            <a:pPr marL="838200" indent="-838200" eaLnBrk="1" hangingPunct="1">
              <a:defRPr/>
            </a:pPr>
            <a:r>
              <a:rPr lang="en-US" sz="8400" b="1" smtClean="0">
                <a:solidFill>
                  <a:schemeClr val="accent1"/>
                </a:solidFill>
              </a:rPr>
              <a:t>Questions?</a:t>
            </a:r>
            <a:endParaRPr lang="en-US" sz="8400" smtClean="0">
              <a:solidFill>
                <a:schemeClr val="accent1"/>
              </a:solidFill>
            </a:endParaRPr>
          </a:p>
        </p:txBody>
      </p:sp>
      <p:sp>
        <p:nvSpPr>
          <p:cNvPr id="344067" name="Rectangle 3"/>
          <p:cNvSpPr>
            <a:spLocks noChangeArrowheads="1"/>
          </p:cNvSpPr>
          <p:nvPr/>
        </p:nvSpPr>
        <p:spPr bwMode="auto">
          <a:xfrm>
            <a:off x="1828800" y="3581400"/>
            <a:ext cx="5638800" cy="1809750"/>
          </a:xfrm>
          <a:prstGeom prst="rect">
            <a:avLst/>
          </a:prstGeom>
          <a:noFill/>
          <a:ln w="9525">
            <a:solidFill>
              <a:srgbClr val="FFFF66"/>
            </a:solidFill>
            <a:miter lim="800000"/>
            <a:headEnd/>
            <a:tailEnd/>
          </a:ln>
          <a:effectLst/>
        </p:spPr>
        <p:txBody>
          <a:bodyPr>
            <a:spAutoFit/>
          </a:bodyPr>
          <a:lstStyle/>
          <a:p>
            <a:pPr algn="ctr">
              <a:spcBef>
                <a:spcPct val="0"/>
              </a:spcBef>
              <a:buClrTx/>
              <a:buSzTx/>
              <a:buFontTx/>
              <a:buNone/>
              <a:defRPr/>
            </a:pPr>
            <a:r>
              <a:rPr lang="en-US" sz="2800" b="1">
                <a:effectLst>
                  <a:outerShdw blurRad="38100" dist="38100" dir="2700000" algn="tl">
                    <a:srgbClr val="000000"/>
                  </a:outerShdw>
                </a:effectLst>
                <a:latin typeface="Arial" charset="0"/>
              </a:rPr>
              <a:t>Tom Butt, FAIA</a:t>
            </a:r>
          </a:p>
          <a:p>
            <a:pPr algn="ctr">
              <a:spcBef>
                <a:spcPct val="0"/>
              </a:spcBef>
              <a:buClrTx/>
              <a:buSzTx/>
              <a:buFontTx/>
              <a:buNone/>
              <a:defRPr/>
            </a:pPr>
            <a:r>
              <a:rPr lang="en-US" sz="2800" b="1">
                <a:effectLst>
                  <a:outerShdw blurRad="38100" dist="38100" dir="2700000" algn="tl">
                    <a:srgbClr val="000000"/>
                  </a:outerShdw>
                </a:effectLst>
                <a:latin typeface="Arial" charset="0"/>
              </a:rPr>
              <a:t>Interactive Resources</a:t>
            </a:r>
          </a:p>
          <a:p>
            <a:pPr algn="ctr">
              <a:spcBef>
                <a:spcPct val="0"/>
              </a:spcBef>
              <a:buClrTx/>
              <a:buSzTx/>
              <a:buFontTx/>
              <a:buNone/>
              <a:defRPr/>
            </a:pPr>
            <a:r>
              <a:rPr lang="en-US" sz="2800">
                <a:effectLst>
                  <a:outerShdw blurRad="38100" dist="38100" dir="2700000" algn="tl">
                    <a:srgbClr val="000000"/>
                  </a:outerShdw>
                </a:effectLst>
                <a:latin typeface="Arial" charset="0"/>
              </a:rPr>
              <a:t>510/236-7435</a:t>
            </a:r>
          </a:p>
          <a:p>
            <a:pPr algn="ctr">
              <a:spcBef>
                <a:spcPct val="0"/>
              </a:spcBef>
              <a:buClrTx/>
              <a:buSzTx/>
              <a:buFontTx/>
              <a:buNone/>
              <a:defRPr/>
            </a:pPr>
            <a:r>
              <a:rPr lang="en-US" sz="2800">
                <a:solidFill>
                  <a:srgbClr val="FFFF66"/>
                </a:solidFill>
                <a:effectLst>
                  <a:outerShdw blurRad="38100" dist="38100" dir="2700000" algn="tl">
                    <a:srgbClr val="000000"/>
                  </a:outerShdw>
                </a:effectLst>
                <a:latin typeface="Arial" charset="0"/>
              </a:rPr>
              <a:t>Tom.butt@intres.com</a:t>
            </a:r>
          </a:p>
        </p:txBody>
      </p:sp>
    </p:spTree>
    <p:extLst>
      <p:ext uri="{BB962C8B-B14F-4D97-AF65-F5344CB8AC3E}">
        <p14:creationId xmlns:p14="http://schemas.microsoft.com/office/powerpoint/2010/main" val="302054135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D+D  May 22, 2014 – Tom Butt</a:t>
            </a:r>
          </a:p>
        </p:txBody>
      </p:sp>
      <p:sp>
        <p:nvSpPr>
          <p:cNvPr id="6" name="Slide Number Placeholder 5"/>
          <p:cNvSpPr>
            <a:spLocks noGrp="1"/>
          </p:cNvSpPr>
          <p:nvPr>
            <p:ph type="sldNum" sz="quarter" idx="12"/>
          </p:nvPr>
        </p:nvSpPr>
        <p:spPr/>
        <p:txBody>
          <a:bodyPr/>
          <a:lstStyle/>
          <a:p>
            <a:pPr>
              <a:defRPr/>
            </a:pPr>
            <a:fld id="{18E6AFC7-40FB-4BF6-A81D-CD54F22C2ACA}" type="slidenum">
              <a:rPr lang="en-US"/>
              <a:pPr>
                <a:defRPr/>
              </a:pPr>
              <a:t>8</a:t>
            </a:fld>
            <a:endParaRPr lang="en-US"/>
          </a:p>
        </p:txBody>
      </p:sp>
      <p:sp>
        <p:nvSpPr>
          <p:cNvPr id="15364" name="Rectangle 2"/>
          <p:cNvSpPr>
            <a:spLocks noGrp="1" noChangeArrowheads="1"/>
          </p:cNvSpPr>
          <p:nvPr>
            <p:ph type="title"/>
          </p:nvPr>
        </p:nvSpPr>
        <p:spPr/>
        <p:txBody>
          <a:bodyPr>
            <a:normAutofit fontScale="90000"/>
          </a:bodyPr>
          <a:lstStyle/>
          <a:p>
            <a:pPr eaLnBrk="1" hangingPunct="1"/>
            <a:r>
              <a:rPr lang="en-US" sz="4000" b="1" dirty="0" smtClean="0"/>
              <a:t>REPRESENTATIVE CODE TERMINOLOGY</a:t>
            </a:r>
          </a:p>
        </p:txBody>
      </p:sp>
      <p:sp>
        <p:nvSpPr>
          <p:cNvPr id="15365" name="Rectangle 3"/>
          <p:cNvSpPr>
            <a:spLocks noGrp="1" noChangeArrowheads="1"/>
          </p:cNvSpPr>
          <p:nvPr>
            <p:ph type="body" idx="1"/>
          </p:nvPr>
        </p:nvSpPr>
        <p:spPr/>
        <p:txBody>
          <a:bodyPr/>
          <a:lstStyle/>
          <a:p>
            <a:pPr eaLnBrk="1" hangingPunct="1"/>
            <a:r>
              <a:rPr lang="en-US" sz="3600" i="1" smtClean="0">
                <a:solidFill>
                  <a:schemeClr val="hlink"/>
                </a:solidFill>
              </a:rPr>
              <a:t>Water resistive barrier</a:t>
            </a:r>
            <a:r>
              <a:rPr lang="en-US" sz="2800" smtClean="0"/>
              <a:t> (CBC IBC and IRC)</a:t>
            </a:r>
          </a:p>
          <a:p>
            <a:pPr eaLnBrk="1" hangingPunct="1"/>
            <a:r>
              <a:rPr lang="en-US" sz="3600" i="1" smtClean="0">
                <a:solidFill>
                  <a:schemeClr val="hlink"/>
                </a:solidFill>
              </a:rPr>
              <a:t>Wall Sheathing Paper</a:t>
            </a:r>
            <a:r>
              <a:rPr lang="en-US" sz="2800" smtClean="0"/>
              <a:t> and </a:t>
            </a:r>
            <a:r>
              <a:rPr lang="en-US" sz="3600" i="1" smtClean="0">
                <a:solidFill>
                  <a:schemeClr val="hlink"/>
                </a:solidFill>
              </a:rPr>
              <a:t>Sheathing, Membrane, Breather-Type</a:t>
            </a:r>
            <a:r>
              <a:rPr lang="en-US" sz="2800" smtClean="0"/>
              <a:t> (NBCC)</a:t>
            </a:r>
          </a:p>
          <a:p>
            <a:pPr eaLnBrk="1" hangingPunct="1"/>
            <a:r>
              <a:rPr lang="en-US" sz="3600" i="1" smtClean="0">
                <a:solidFill>
                  <a:schemeClr val="hlink"/>
                </a:solidFill>
              </a:rPr>
              <a:t>Underlay for wall</a:t>
            </a:r>
            <a:r>
              <a:rPr lang="en-US" sz="2800" smtClean="0"/>
              <a:t> (EU)</a:t>
            </a:r>
          </a:p>
          <a:p>
            <a:pPr eaLnBrk="1" hangingPunct="1"/>
            <a:endParaRPr lang="en-US" sz="2800" smtClean="0"/>
          </a:p>
          <a:p>
            <a:pPr eaLnBrk="1" hangingPunct="1"/>
            <a:endParaRPr lang="en-US" sz="2800" smtClean="0"/>
          </a:p>
        </p:txBody>
      </p:sp>
    </p:spTree>
    <p:extLst>
      <p:ext uri="{BB962C8B-B14F-4D97-AF65-F5344CB8AC3E}">
        <p14:creationId xmlns:p14="http://schemas.microsoft.com/office/powerpoint/2010/main" val="3913302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WRBs and DRAINAGE WALLS</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Cladding provides substantial water barrier, but some water can be expected to penetrate through the cladding system</a:t>
            </a:r>
          </a:p>
          <a:p>
            <a:r>
              <a:rPr lang="en-US" dirty="0"/>
              <a:t>Typically includes a concealed </a:t>
            </a:r>
            <a:r>
              <a:rPr lang="en-US" u="sng" dirty="0"/>
              <a:t>water resistive barrier</a:t>
            </a:r>
          </a:p>
          <a:p>
            <a:r>
              <a:rPr lang="en-US" dirty="0" smtClean="0"/>
              <a:t>Provides for dissipating water that circumvents cladding by:</a:t>
            </a:r>
          </a:p>
          <a:p>
            <a:pPr lvl="1"/>
            <a:r>
              <a:rPr lang="en-US" dirty="0" smtClean="0"/>
              <a:t>Drainage</a:t>
            </a:r>
          </a:p>
          <a:p>
            <a:pPr lvl="1"/>
            <a:r>
              <a:rPr lang="en-US" dirty="0" smtClean="0"/>
              <a:t>evaporation</a:t>
            </a:r>
          </a:p>
        </p:txBody>
      </p:sp>
      <p:sp>
        <p:nvSpPr>
          <p:cNvPr id="4" name="Footer Placeholder 3"/>
          <p:cNvSpPr>
            <a:spLocks noGrp="1"/>
          </p:cNvSpPr>
          <p:nvPr>
            <p:ph type="ftr" sz="quarter" idx="11"/>
          </p:nvPr>
        </p:nvSpPr>
        <p:spPr/>
        <p:txBody>
          <a:bodyPr/>
          <a:lstStyle/>
          <a:p>
            <a:pPr>
              <a:defRPr/>
            </a:pPr>
            <a:r>
              <a:rPr lang="en-US" dirty="0"/>
              <a:t>D+D  May 22, 2014 – Tom Butt</a:t>
            </a:r>
          </a:p>
        </p:txBody>
      </p:sp>
      <p:sp>
        <p:nvSpPr>
          <p:cNvPr id="5" name="Slide Number Placeholder 4"/>
          <p:cNvSpPr>
            <a:spLocks noGrp="1"/>
          </p:cNvSpPr>
          <p:nvPr>
            <p:ph type="sldNum" sz="quarter" idx="12"/>
          </p:nvPr>
        </p:nvSpPr>
        <p:spPr/>
        <p:txBody>
          <a:bodyPr/>
          <a:lstStyle/>
          <a:p>
            <a:fld id="{A43D7C91-C564-4505-B8EF-84E9C57A6A36}" type="slidenum">
              <a:rPr lang="en-US" smtClean="0"/>
              <a:t>9</a:t>
            </a:fld>
            <a:endParaRPr lang="en-US"/>
          </a:p>
        </p:txBody>
      </p:sp>
    </p:spTree>
    <p:extLst>
      <p:ext uri="{BB962C8B-B14F-4D97-AF65-F5344CB8AC3E}">
        <p14:creationId xmlns:p14="http://schemas.microsoft.com/office/powerpoint/2010/main" val="1060225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5500</TotalTime>
  <Words>3430</Words>
  <Application>Microsoft Office PowerPoint</Application>
  <PresentationFormat>On-screen Show (4:3)</PresentationFormat>
  <Paragraphs>488</Paragraphs>
  <Slides>73</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Chart</vt:lpstr>
      <vt:lpstr>CODES AND STANDARDS FOR BUILDING ENVELOPE BARRIERS AND FLASHINGS</vt:lpstr>
      <vt:lpstr>LEARNING OBJECTIVES</vt:lpstr>
      <vt:lpstr>Selection Challenges</vt:lpstr>
      <vt:lpstr>TYPES OF BARRIERS</vt:lpstr>
      <vt:lpstr>CODES vs. STANDARDS</vt:lpstr>
      <vt:lpstr>DEFINITION - WATER-RESISTIVE BARRIER (WRB)</vt:lpstr>
      <vt:lpstr>REPRESENTATIVE TERMINOLOGY IN COMMON USE (OR MISUSE)</vt:lpstr>
      <vt:lpstr>REPRESENTATIVE CODE TERMINOLOGY</vt:lpstr>
      <vt:lpstr>WRBs and DRAINAGE WALLS </vt:lpstr>
      <vt:lpstr>EXAMPLES OF DRAINAGE WALLS</vt:lpstr>
      <vt:lpstr>WHAT IS THE FUNCTION OF A WRB?</vt:lpstr>
      <vt:lpstr>WATER RESISTANCE AND WATER VAPOR PERMEANCE</vt:lpstr>
      <vt:lpstr>WATER RESISTANCE TESTS</vt:lpstr>
      <vt:lpstr>ASTM D779 - BOAT TEST (WATER OR VAPOR?)</vt:lpstr>
      <vt:lpstr>EXAMPLE OF BOAT TEST</vt:lpstr>
      <vt:lpstr>AATCC 127 - HYDROSTATIC PRESSURE TEST</vt:lpstr>
      <vt:lpstr>CCMC - WATER PONDING TEST</vt:lpstr>
      <vt:lpstr>WATER PONDING TEST SETUP</vt:lpstr>
      <vt:lpstr>COMPARABLE TYPICAL WATER RESISTANCE USING CODE REFERENCED TESTS </vt:lpstr>
      <vt:lpstr>Water Resistance Under Pressure (AATCC Method 127)</vt:lpstr>
      <vt:lpstr>WATER RESISTANCE UNDER PRESSURE (AATCC METHOD 127)</vt:lpstr>
      <vt:lpstr>CODE REQUIREMENTS FOR PERMEANCE</vt:lpstr>
      <vt:lpstr>VAPOR PERMEANCE - ASTM E96 –TEST METHODS FOR WATER VAPOR TRANSMISSION OF MATERIALS  </vt:lpstr>
      <vt:lpstr>E96 VAPOR TRANSMISSION TERMS</vt:lpstr>
      <vt:lpstr>PUBLISHED TYPICAL PERMEANCE VALUES</vt:lpstr>
      <vt:lpstr>Challenge of a Hypothetical Service Condition</vt:lpstr>
      <vt:lpstr>TYPES OF FLEXIBLE SHEET WRBS</vt:lpstr>
      <vt:lpstr>SHEET WRB STANDARDS</vt:lpstr>
      <vt:lpstr>Water Vapor Permeance of Building Paper and Felt</vt:lpstr>
      <vt:lpstr>“Permeance” of Polymer WRBs</vt:lpstr>
      <vt:lpstr>Asphalt Saturated Kraft Paper</vt:lpstr>
      <vt:lpstr>Asphalt Saturated Felt</vt:lpstr>
      <vt:lpstr>Building paper wrinkles when it absorbs water</vt:lpstr>
      <vt:lpstr>Potential Advantages of Asphalt Saturated Felt</vt:lpstr>
      <vt:lpstr>Durability of Asphalt Saturated Felt</vt:lpstr>
      <vt:lpstr>Potential Disadvantages of Asphalt Saturated Felt</vt:lpstr>
      <vt:lpstr>Potential Advantages of Asphalt Saturated Kraft Paper</vt:lpstr>
      <vt:lpstr>Potential Disadvantages of Asphalt Saturated Kraft Paper</vt:lpstr>
      <vt:lpstr>Building paper can erode from repeated wetting leading to leakage</vt:lpstr>
      <vt:lpstr>Potential Advantages of Polymeric Sheets</vt:lpstr>
      <vt:lpstr>Potential Disadvantages of Polymeric Sheets</vt:lpstr>
      <vt:lpstr>LIQUID APPLIED WRB</vt:lpstr>
      <vt:lpstr>LIQUID APPLIED WRB STANDARDS</vt:lpstr>
      <vt:lpstr>LIQUID APPLIED WRBs</vt:lpstr>
      <vt:lpstr>RIGID BOARD WRB STANDARD</vt:lpstr>
      <vt:lpstr>Board Products</vt:lpstr>
      <vt:lpstr>DEFINITION – AIR BARRIER</vt:lpstr>
      <vt:lpstr>AIR BARRIER STANDARDS</vt:lpstr>
      <vt:lpstr>ASTM E2357 – TEST APPARATUS</vt:lpstr>
      <vt:lpstr>COMMERCIAL ENERGY CODE ADOPTION STATUS</vt:lpstr>
      <vt:lpstr>RESIDENTIAL ENERGY CODE ADOPTION STATUS</vt:lpstr>
      <vt:lpstr>AIR BARRIERS REQUIRED IN ZONE 4 AND HIGHER</vt:lpstr>
      <vt:lpstr>CALIFORNIA CODE EXCEPTIONS for AIR BARRIERS</vt:lpstr>
      <vt:lpstr>DEFINITION - VAPOR RETARDER </vt:lpstr>
      <vt:lpstr>VAPOR RETARDER CLASSES</vt:lpstr>
      <vt:lpstr>IBC VAPOR RETARDER REQUIREMENTS</vt:lpstr>
      <vt:lpstr>FLEXIBLE FLASHINGS</vt:lpstr>
      <vt:lpstr>FLASHING</vt:lpstr>
      <vt:lpstr>FLASHING – ASTM DEFINITIONS</vt:lpstr>
      <vt:lpstr>TYPES OF FLASHINGS – AC 148 DEFINITIONS</vt:lpstr>
      <vt:lpstr>Definition - Self Adhering Flashings (AAMA 711)</vt:lpstr>
      <vt:lpstr>AAMA 711 FLEXIBLE FLASHING TYPES</vt:lpstr>
      <vt:lpstr>Self Adhering Flashings – Classes (AAMA 711)</vt:lpstr>
      <vt:lpstr>Self Adhering Flashings – Classes (AAMA 711)</vt:lpstr>
      <vt:lpstr>FLEXIBLE FLASHING STANDARDS</vt:lpstr>
      <vt:lpstr>WRB/Flashing Interface Regional Differences</vt:lpstr>
      <vt:lpstr>Rolling the Flashing</vt:lpstr>
      <vt:lpstr>Adhesives</vt:lpstr>
      <vt:lpstr>Adhesive Migration</vt:lpstr>
      <vt:lpstr>Adhesion Challenges</vt:lpstr>
      <vt:lpstr>Stucco Bond Breakers at Plastic Flashing?</vt:lpstr>
      <vt:lpstr>CONCLUSIONS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Norris</dc:creator>
  <cp:lastModifiedBy>Bailey, Patricia</cp:lastModifiedBy>
  <cp:revision>77</cp:revision>
  <dcterms:created xsi:type="dcterms:W3CDTF">2012-08-26T13:31:23Z</dcterms:created>
  <dcterms:modified xsi:type="dcterms:W3CDTF">2017-05-19T21:19:17Z</dcterms:modified>
</cp:coreProperties>
</file>